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80" r:id="rId3"/>
    <p:sldId id="278" r:id="rId4"/>
    <p:sldId id="281" r:id="rId5"/>
    <p:sldId id="282" r:id="rId6"/>
    <p:sldId id="283" r:id="rId7"/>
    <p:sldId id="285" r:id="rId8"/>
    <p:sldId id="288" r:id="rId9"/>
    <p:sldId id="298" r:id="rId10"/>
    <p:sldId id="286" r:id="rId11"/>
    <p:sldId id="290" r:id="rId12"/>
    <p:sldId id="289" r:id="rId13"/>
    <p:sldId id="291" r:id="rId14"/>
    <p:sldId id="294" r:id="rId15"/>
    <p:sldId id="317" r:id="rId16"/>
    <p:sldId id="303" r:id="rId17"/>
    <p:sldId id="312" r:id="rId18"/>
    <p:sldId id="313" r:id="rId19"/>
    <p:sldId id="304" r:id="rId20"/>
    <p:sldId id="268" r:id="rId21"/>
    <p:sldId id="310" r:id="rId22"/>
    <p:sldId id="301" r:id="rId23"/>
    <p:sldId id="305" r:id="rId24"/>
    <p:sldId id="307" r:id="rId25"/>
    <p:sldId id="308" r:id="rId26"/>
    <p:sldId id="309" r:id="rId27"/>
    <p:sldId id="314" r:id="rId28"/>
    <p:sldId id="315" r:id="rId29"/>
    <p:sldId id="316" r:id="rId30"/>
    <p:sldId id="302" r:id="rId31"/>
    <p:sldId id="319" r:id="rId32"/>
    <p:sldId id="318" r:id="rId33"/>
    <p:sldId id="320" r:id="rId34"/>
    <p:sldId id="321" r:id="rId35"/>
    <p:sldId id="322" r:id="rId36"/>
    <p:sldId id="323" r:id="rId37"/>
    <p:sldId id="324" r:id="rId38"/>
    <p:sldId id="287" r:id="rId39"/>
    <p:sldId id="325" r:id="rId40"/>
    <p:sldId id="276" r:id="rId41"/>
    <p:sldId id="293" r:id="rId42"/>
    <p:sldId id="292" r:id="rId43"/>
    <p:sldId id="295" r:id="rId44"/>
    <p:sldId id="277" r:id="rId45"/>
    <p:sldId id="299" r:id="rId46"/>
    <p:sldId id="30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D92ED1-7E9A-4259-B5C7-B7574F5E30D9}">
          <p14:sldIdLst>
            <p14:sldId id="275"/>
            <p14:sldId id="280"/>
            <p14:sldId id="278"/>
            <p14:sldId id="281"/>
            <p14:sldId id="282"/>
            <p14:sldId id="283"/>
            <p14:sldId id="285"/>
            <p14:sldId id="288"/>
            <p14:sldId id="298"/>
            <p14:sldId id="286"/>
            <p14:sldId id="290"/>
            <p14:sldId id="289"/>
            <p14:sldId id="291"/>
            <p14:sldId id="294"/>
            <p14:sldId id="317"/>
            <p14:sldId id="303"/>
            <p14:sldId id="312"/>
            <p14:sldId id="313"/>
            <p14:sldId id="304"/>
            <p14:sldId id="268"/>
            <p14:sldId id="310"/>
            <p14:sldId id="301"/>
            <p14:sldId id="305"/>
            <p14:sldId id="307"/>
            <p14:sldId id="308"/>
            <p14:sldId id="309"/>
            <p14:sldId id="314"/>
            <p14:sldId id="315"/>
            <p14:sldId id="316"/>
            <p14:sldId id="302"/>
            <p14:sldId id="319"/>
            <p14:sldId id="318"/>
            <p14:sldId id="320"/>
            <p14:sldId id="321"/>
            <p14:sldId id="322"/>
            <p14:sldId id="323"/>
            <p14:sldId id="324"/>
            <p14:sldId id="287"/>
            <p14:sldId id="325"/>
          </p14:sldIdLst>
        </p14:section>
        <p14:section name="Autodale" id="{8EC45052-0F8C-4CFC-A48A-CE3EA71072E5}">
          <p14:sldIdLst>
            <p14:sldId id="276"/>
            <p14:sldId id="293"/>
            <p14:sldId id="292"/>
            <p14:sldId id="295"/>
            <p14:sldId id="277"/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6374" autoAdjust="0"/>
  </p:normalViewPr>
  <p:slideViewPr>
    <p:cSldViewPr snapToGrid="0">
      <p:cViewPr varScale="1">
        <p:scale>
          <a:sx n="110" d="100"/>
          <a:sy n="110" d="100"/>
        </p:scale>
        <p:origin x="4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85D0-923A-49A3-9A72-6FD50D491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1B66-1D00-44EA-AD9A-A4C8681EF4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DF374-99E9-4003-A5C8-5C547850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3882-4055-45A0-B2C1-005CC02B7171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C94A3-76AA-44D2-AF54-DE87EA744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D6D13-FF28-4E16-8B09-41FF1071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A562-58E8-4B2B-8B22-E1335D89F5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3996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D466-4D28-4985-8822-3AB89CAED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665537-033A-4BBB-A8B4-8454758EE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AD1DA-6073-4389-9546-3A76272E0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3882-4055-45A0-B2C1-005CC02B7171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8FE7D-65C2-4FB9-9A95-67FAC64A7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AC99F-CC28-4770-B241-09765F3A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A562-58E8-4B2B-8B22-E1335D89F5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0780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753573-1E81-4667-823A-34835D40BA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4715F-4087-46CE-8985-45FB3FCA6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B1885-66AE-482B-A9A1-304A724FD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3882-4055-45A0-B2C1-005CC02B7171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A6D43-2F9C-4309-9F55-9BF17907D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AD29E-4158-427A-820E-FA317BC4D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A562-58E8-4B2B-8B22-E1335D89F5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4795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DB2A0-197E-4D9A-B031-0CA0F865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0576-33AD-4F71-80D0-E4937CAC6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9038C-21BB-4A02-B407-EF1CE210F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3882-4055-45A0-B2C1-005CC02B7171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4D728-64B2-40C9-9984-84B8228B0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92F87-491E-4A19-B189-DE886B7C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A562-58E8-4B2B-8B22-E1335D89F5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0966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44F2-6222-4BBB-8312-D8D18F78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5F72B-E3C3-483F-8A4E-EB6CCD065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A249B-421B-4745-8ED6-3DBAAA5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3882-4055-45A0-B2C1-005CC02B7171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E7C89-8003-4D8E-9639-8361B1E78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54E77-E46F-4F3A-918A-5177C890C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A562-58E8-4B2B-8B22-E1335D89F5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6957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74E4D-14B4-4FC2-94D0-284DD746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7F5E2-6C7D-4981-92BE-172490A81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DFC39-0AFA-426B-A7D8-BEBAF6ED5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B624E-4B21-4E63-8CCC-5B282A650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3882-4055-45A0-B2C1-005CC02B7171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49EC0-AD0A-4ACF-8A5C-758AF56D7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53D79-59AC-4E2C-8E0F-6AA43C203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A562-58E8-4B2B-8B22-E1335D89F5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4783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6F52C-833B-43FF-9F0D-60C605041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B48D8-27F9-4ECC-AB95-F7926946B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0831A-CAB5-44A6-845A-004663D4E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5E5363-5AA0-401D-95BA-F36F435BB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5C210C-8D46-4E19-82C3-66C360AA06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1ABB26-5C44-4A89-82B0-7F2E9B37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3882-4055-45A0-B2C1-005CC02B7171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B9246A-B47E-4C8C-AE7C-7377A78EC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6CF50C-6C38-4789-9B2C-D13D82EE2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A562-58E8-4B2B-8B22-E1335D89F5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2748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ED3E-C503-44C2-AFCF-37F0D570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1EC46-ECEF-41D7-9C68-A29D55054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3882-4055-45A0-B2C1-005CC02B7171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DE1EC-C373-4B44-9900-F59E6AA8B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EF3D7-7758-45E8-AE2F-DF65DCDA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A562-58E8-4B2B-8B22-E1335D89F5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0237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488EB-6F92-4B32-BADE-0B40DC1F2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3882-4055-45A0-B2C1-005CC02B7171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D67517-3B43-48AA-AA63-5A6A33C7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6B762-4E4B-485C-B430-187DA000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A562-58E8-4B2B-8B22-E1335D89F5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1843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146F-26FD-438F-8DB8-53DBBE7A8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7F8AA-7B9D-455B-9686-56C89CE9D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3F1997-93F0-43F5-B7A7-A805BB8C0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63661-FA08-4E01-8582-56729DEAC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3882-4055-45A0-B2C1-005CC02B7171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E8C40-A4B6-4635-ABE7-549D6B5C5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7D676-6BA3-4A0E-8A3A-0965E4A35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A562-58E8-4B2B-8B22-E1335D89F5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2265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22389-CB58-4AC9-8C9B-71DAAA55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302D29-CDEF-4F5B-A13D-185A6E4B75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95FDE2-9343-4529-8A80-0B747972B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31AEC4-3E35-4541-B199-EBA65A83E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3882-4055-45A0-B2C1-005CC02B7171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99CBF-0588-4DF6-8FCA-4E8E79F10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7F64F-8EBD-4BAA-A7CB-12C4F04F5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A562-58E8-4B2B-8B22-E1335D89F5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5077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9949DC-6A62-40FC-87D4-184F3B47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F8F65-9539-41A7-8752-658343CF2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8E2A5-16F3-470C-B9BC-08F1B5E2F6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43882-4055-45A0-B2C1-005CC02B7171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E9CDC-DB83-44E2-B272-1A559BF4C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4E464-1D5C-422B-961F-96A6AA7C9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EA562-58E8-4B2B-8B22-E1335D89F5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9196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ancegroup-mirrors/avr-libc/blob/master/avr-libc/include/avr/iom328p.h" TargetMode="External"/><Relationship Id="rId5" Type="http://schemas.openxmlformats.org/officeDocument/2006/relationships/hyperlink" Target="https://github.com/vancegroup-mirrors/avr-libc/blob/master/avr-libc/include/avr/io.h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reference/en/language/functions/communication/serial/print/" TargetMode="External"/><Relationship Id="rId2" Type="http://schemas.openxmlformats.org/officeDocument/2006/relationships/hyperlink" Target="https://www.arduino.cc/en/pmwiki.php?n=Reference/Seri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rduino.cc/reference/en/language/functions/communication/serial/begin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1.microchip.com/downloads/en/DeviceDoc/ATmega48A-PA-88A-PA-168A-PA-328-P-DS-DS40002061A.pdf" TargetMode="External"/><Relationship Id="rId2" Type="http://schemas.openxmlformats.org/officeDocument/2006/relationships/hyperlink" Target="http://ww1.microchip.com/downloads/en/DeviceDoc/Atmel-42735-8-bit-AVR-Microcontroller-ATmega328-328P_Summary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www.rugged-circuits.com/10-ways-to-destroy-an-arduin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ncegroup-mirrors/avr-libc/blob/master/avr-libc/include/avr/iom328p.h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ncegroup-mirrors/avr-libc/blob/master/avr-libc/include/avr/iom328p.h" TargetMode="External"/><Relationship Id="rId2" Type="http://schemas.openxmlformats.org/officeDocument/2006/relationships/hyperlink" Target="https://github.com/vancegroup-mirrors/avr-libc/blob/master/avr-libc/include/avr/io.h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nkercad.com/things/77Zwf8IIOz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70D04-FCBD-4B59-B3BD-5ED50E6F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Embedded C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E30C0-9755-40E2-9FB6-C3495180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B1419-3455-4AE0-B8E4-B9BD1DAAB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492911-31A9-40D5-A205-43486B60C40C}"/>
              </a:ext>
            </a:extLst>
          </p:cNvPr>
          <p:cNvSpPr/>
          <p:nvPr/>
        </p:nvSpPr>
        <p:spPr>
          <a:xfrm>
            <a:off x="1998632" y="1605021"/>
            <a:ext cx="2649894" cy="44492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C/Basic C</a:t>
            </a:r>
          </a:p>
          <a:p>
            <a:pPr algn="ctr"/>
            <a:endParaRPr lang="en-AU" dirty="0">
              <a:solidFill>
                <a:schemeClr val="tx1"/>
              </a:solidFill>
            </a:endParaRPr>
          </a:p>
          <a:p>
            <a:pPr algn="ctr"/>
            <a:endParaRPr lang="en-AU" dirty="0">
              <a:solidFill>
                <a:schemeClr val="tx1"/>
              </a:solidFill>
            </a:endParaRPr>
          </a:p>
          <a:p>
            <a:pPr algn="ctr"/>
            <a:endParaRPr lang="en-AU" dirty="0">
              <a:solidFill>
                <a:schemeClr val="tx1"/>
              </a:solidFill>
            </a:endParaRPr>
          </a:p>
          <a:p>
            <a:pPr algn="ctr"/>
            <a:endParaRPr lang="en-AU" dirty="0">
              <a:solidFill>
                <a:schemeClr val="tx1"/>
              </a:solidFill>
            </a:endParaRPr>
          </a:p>
          <a:p>
            <a:pPr algn="ctr"/>
            <a:endParaRPr lang="en-AU" dirty="0">
              <a:solidFill>
                <a:schemeClr val="tx1"/>
              </a:solidFill>
            </a:endParaRPr>
          </a:p>
          <a:p>
            <a:pPr algn="ctr"/>
            <a:endParaRPr lang="en-AU" dirty="0">
              <a:solidFill>
                <a:schemeClr val="tx1"/>
              </a:solidFill>
            </a:endParaRPr>
          </a:p>
          <a:p>
            <a:pPr algn="ctr"/>
            <a:endParaRPr lang="en-AU" dirty="0">
              <a:solidFill>
                <a:schemeClr val="tx1"/>
              </a:solidFill>
            </a:endParaRPr>
          </a:p>
          <a:p>
            <a:pPr algn="ctr"/>
            <a:endParaRPr lang="en-AU" dirty="0">
              <a:solidFill>
                <a:schemeClr val="tx1"/>
              </a:solidFill>
            </a:endParaRPr>
          </a:p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6B86E0-B003-4810-96E3-8C3FD6B8F957}"/>
              </a:ext>
            </a:extLst>
          </p:cNvPr>
          <p:cNvSpPr/>
          <p:nvPr/>
        </p:nvSpPr>
        <p:spPr>
          <a:xfrm>
            <a:off x="1998632" y="1595688"/>
            <a:ext cx="2649894" cy="74994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Week 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984FA9-C020-48C6-A02D-C68846F97C7D}"/>
              </a:ext>
            </a:extLst>
          </p:cNvPr>
          <p:cNvSpPr/>
          <p:nvPr/>
        </p:nvSpPr>
        <p:spPr>
          <a:xfrm>
            <a:off x="7293483" y="1595689"/>
            <a:ext cx="2649894" cy="4449285"/>
          </a:xfrm>
          <a:prstGeom prst="roundRect">
            <a:avLst/>
          </a:prstGeom>
          <a:solidFill>
            <a:srgbClr val="92D050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  <a:p>
            <a:pPr algn="ctr"/>
            <a:endParaRPr lang="en-AU" dirty="0">
              <a:solidFill>
                <a:schemeClr val="tx1"/>
              </a:solidFill>
            </a:endParaRPr>
          </a:p>
          <a:p>
            <a:pPr algn="ctr"/>
            <a:r>
              <a:rPr lang="en-AU" dirty="0">
                <a:solidFill>
                  <a:schemeClr val="tx1"/>
                </a:solidFill>
              </a:rPr>
              <a:t>Embedded C</a:t>
            </a:r>
          </a:p>
          <a:p>
            <a:pPr algn="ctr"/>
            <a:endParaRPr lang="en-AU" dirty="0">
              <a:solidFill>
                <a:schemeClr val="tx1"/>
              </a:solidFill>
            </a:endParaRPr>
          </a:p>
          <a:p>
            <a:pPr algn="ctr"/>
            <a:endParaRPr lang="en-AU" dirty="0">
              <a:solidFill>
                <a:schemeClr val="tx1"/>
              </a:solidFill>
            </a:endParaRPr>
          </a:p>
          <a:p>
            <a:pPr algn="ctr"/>
            <a:endParaRPr lang="en-AU" dirty="0">
              <a:solidFill>
                <a:schemeClr val="tx1"/>
              </a:solidFill>
            </a:endParaRPr>
          </a:p>
          <a:p>
            <a:pPr algn="ctr"/>
            <a:endParaRPr lang="en-AU" dirty="0">
              <a:solidFill>
                <a:schemeClr val="tx1"/>
              </a:solidFill>
            </a:endParaRPr>
          </a:p>
          <a:p>
            <a:pPr algn="ctr"/>
            <a:endParaRPr lang="en-AU" dirty="0">
              <a:solidFill>
                <a:schemeClr val="tx1"/>
              </a:solidFill>
            </a:endParaRPr>
          </a:p>
          <a:p>
            <a:pPr algn="ctr"/>
            <a:endParaRPr lang="en-AU" dirty="0">
              <a:solidFill>
                <a:schemeClr val="tx1"/>
              </a:solidFill>
            </a:endParaRPr>
          </a:p>
          <a:p>
            <a:pPr algn="ctr"/>
            <a:endParaRPr lang="en-AU" dirty="0">
              <a:solidFill>
                <a:schemeClr val="tx1"/>
              </a:solidFill>
            </a:endParaRPr>
          </a:p>
          <a:p>
            <a:pPr algn="ctr"/>
            <a:endParaRPr lang="en-AU" dirty="0">
              <a:solidFill>
                <a:schemeClr val="tx1"/>
              </a:solidFill>
            </a:endParaRPr>
          </a:p>
          <a:p>
            <a:pPr algn="ctr"/>
            <a:endParaRPr lang="en-AU" dirty="0">
              <a:solidFill>
                <a:schemeClr val="tx1"/>
              </a:solidFill>
            </a:endParaRPr>
          </a:p>
          <a:p>
            <a:pPr algn="ctr"/>
            <a:endParaRPr lang="en-AU" dirty="0">
              <a:solidFill>
                <a:schemeClr val="tx1"/>
              </a:solidFill>
            </a:endParaRPr>
          </a:p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962B609-C18C-4528-A894-8F0D3259434A}"/>
              </a:ext>
            </a:extLst>
          </p:cNvPr>
          <p:cNvSpPr/>
          <p:nvPr/>
        </p:nvSpPr>
        <p:spPr>
          <a:xfrm>
            <a:off x="7293483" y="1595687"/>
            <a:ext cx="2649894" cy="749945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Week 2-12?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206A2A0-B95F-4982-A965-79F82349D1A1}"/>
              </a:ext>
            </a:extLst>
          </p:cNvPr>
          <p:cNvSpPr/>
          <p:nvPr/>
        </p:nvSpPr>
        <p:spPr>
          <a:xfrm>
            <a:off x="4938646" y="2345633"/>
            <a:ext cx="1996580" cy="365125"/>
          </a:xfrm>
          <a:prstGeom prst="rightArrow">
            <a:avLst/>
          </a:prstGeom>
          <a:gradFill flip="none" rotWithShape="1">
            <a:gsLst>
              <a:gs pos="0">
                <a:srgbClr val="92D05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F911B1-EDF6-4C1E-B38A-0FA4E460F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866" y="2874579"/>
            <a:ext cx="2287467" cy="29880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426E9A-9629-40C5-8057-9B5446FCE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632" y="3352289"/>
            <a:ext cx="2605723" cy="16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37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1598-0C41-45CC-93B2-3684ACA2C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AVR Programming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BD8B8-BEDC-4E94-8EA8-E198403D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Arduinos are conventionally programming with the C++ Arduino language library. </a:t>
            </a:r>
          </a:p>
          <a:p>
            <a:r>
              <a:rPr lang="en-AU" dirty="0"/>
              <a:t>However, it is possible to use C to directly program the microprocessor ATmega328P.</a:t>
            </a:r>
          </a:p>
          <a:p>
            <a:r>
              <a:rPr lang="en-AU" dirty="0"/>
              <a:t>The &lt;</a:t>
            </a:r>
            <a:r>
              <a:rPr lang="en-AU" dirty="0" err="1"/>
              <a:t>avr</a:t>
            </a:r>
            <a:r>
              <a:rPr lang="en-AU" dirty="0"/>
              <a:t>/</a:t>
            </a:r>
            <a:r>
              <a:rPr lang="en-AU" dirty="0" err="1"/>
              <a:t>io.h</a:t>
            </a:r>
            <a:r>
              <a:rPr lang="en-AU" dirty="0"/>
              <a:t>&gt; header file will need to be included to define the addresses of the registers and ports on the microprocessor.</a:t>
            </a: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82880-78EC-45B4-BF24-C64E975AD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69" y="5199484"/>
            <a:ext cx="3352800" cy="2286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A93BA4-1A58-4E8B-AC43-98CE56276E3D}"/>
              </a:ext>
            </a:extLst>
          </p:cNvPr>
          <p:cNvCxnSpPr>
            <a:stCxn id="4" idx="3"/>
          </p:cNvCxnSpPr>
          <p:nvPr/>
        </p:nvCxnSpPr>
        <p:spPr>
          <a:xfrm>
            <a:off x="3724469" y="5313784"/>
            <a:ext cx="45564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7B0D26-4C48-4D0C-B9FE-75D208C778BD}"/>
              </a:ext>
            </a:extLst>
          </p:cNvPr>
          <p:cNvCxnSpPr/>
          <p:nvPr/>
        </p:nvCxnSpPr>
        <p:spPr>
          <a:xfrm>
            <a:off x="8348201" y="5313784"/>
            <a:ext cx="45564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A5353BC-EDD2-4CA7-BF28-C81CF275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696" y="4507853"/>
            <a:ext cx="1139550" cy="22040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AA0A4B-6FE0-42C7-9873-D0E822D73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756" y="4632868"/>
            <a:ext cx="3352800" cy="15904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30A3E04-496B-4FEC-A46A-790A62B062AF}"/>
              </a:ext>
            </a:extLst>
          </p:cNvPr>
          <p:cNvSpPr/>
          <p:nvPr/>
        </p:nvSpPr>
        <p:spPr>
          <a:xfrm>
            <a:off x="4539756" y="5047608"/>
            <a:ext cx="3288484" cy="282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E968A-264F-47C9-919C-63E79BD6086A}"/>
              </a:ext>
            </a:extLst>
          </p:cNvPr>
          <p:cNvSpPr/>
          <p:nvPr/>
        </p:nvSpPr>
        <p:spPr>
          <a:xfrm>
            <a:off x="371669" y="606562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>
                <a:hlinkClick r:id="rId5"/>
              </a:rPr>
              <a:t>https://github.com/vancegroup-mirrors/avr-libc/blob/master/avr-libc/include/avr/io.h</a:t>
            </a:r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D275ED-730C-43B7-9569-489D38115B4E}"/>
              </a:ext>
            </a:extLst>
          </p:cNvPr>
          <p:cNvSpPr/>
          <p:nvPr/>
        </p:nvSpPr>
        <p:spPr>
          <a:xfrm>
            <a:off x="10295333" y="5881013"/>
            <a:ext cx="152801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>
                <a:hlinkClick r:id="rId6"/>
              </a:rPr>
              <a:t>https://github.com/vancegroup-mirrors/avr-libc/blob/master/avr-libc/include/avr/iom328p.h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1455142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8A2FC-9A4A-4A8F-9958-D60F9008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Setup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103E7-7D7D-4A79-803F-615EEB3D3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Determine what operation you want to use:</a:t>
            </a:r>
          </a:p>
          <a:p>
            <a:pPr lvl="1"/>
            <a:r>
              <a:rPr lang="en-AU" dirty="0"/>
              <a:t>I/O Ports: Often used to control actuators and other hardware. Can also be used to receive inputs.</a:t>
            </a:r>
          </a:p>
          <a:p>
            <a:pPr lvl="1"/>
            <a:r>
              <a:rPr lang="en-AU" dirty="0"/>
              <a:t>Timers: Mainly used for timing and setting operations to a certain frequency.</a:t>
            </a:r>
          </a:p>
          <a:p>
            <a:pPr lvl="1"/>
            <a:r>
              <a:rPr lang="en-AU" dirty="0"/>
              <a:t>Analog to Digital Conversion: Mainly used for sensor interfaces.</a:t>
            </a:r>
          </a:p>
          <a:p>
            <a:pPr lvl="1"/>
            <a:r>
              <a:rPr lang="en-AU" dirty="0"/>
              <a:t>Serial (SPI, USART, UART, and TWI): Typically used for communications with other devices.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Read datasheet to learn the operation and determine the relevant registers to set.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Set registers to the desired operations.</a:t>
            </a:r>
          </a:p>
        </p:txBody>
      </p:sp>
    </p:spTree>
    <p:extLst>
      <p:ext uri="{BB962C8B-B14F-4D97-AF65-F5344CB8AC3E}">
        <p14:creationId xmlns:p14="http://schemas.microsoft.com/office/powerpoint/2010/main" val="594290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5734E-5392-48B7-84CC-F3C51089F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Configuring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98EAA-A211-482A-A373-8B295FD31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Registers are a storage variable that is 8 bit in size with some 16 bit values separated into two 8 bit registers.</a:t>
            </a:r>
          </a:p>
          <a:p>
            <a:r>
              <a:rPr lang="en-AU" dirty="0"/>
              <a:t>Not all register bits are writable. Refer to datasheet on the roles of specific bits in a register.</a:t>
            </a:r>
          </a:p>
          <a:p>
            <a:r>
              <a:rPr lang="en-AU" dirty="0"/>
              <a:t>Due to the way </a:t>
            </a:r>
            <a:r>
              <a:rPr lang="en-AU" dirty="0" err="1"/>
              <a:t>avr</a:t>
            </a:r>
            <a:r>
              <a:rPr lang="en-AU" dirty="0"/>
              <a:t>/</a:t>
            </a:r>
            <a:r>
              <a:rPr lang="en-AU" dirty="0" err="1"/>
              <a:t>io.h</a:t>
            </a:r>
            <a:r>
              <a:rPr lang="en-AU" dirty="0"/>
              <a:t> is structured, you cannot directly set the register bits (unlike the MXK pic18). </a:t>
            </a: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E1AB5-4EDF-4212-9FD1-7BBC2B9B7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8" t="1190"/>
          <a:stretch/>
        </p:blipFill>
        <p:spPr>
          <a:xfrm>
            <a:off x="1505275" y="4745138"/>
            <a:ext cx="1454493" cy="18680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6DA5C4-441A-47A0-AA62-64C92B46506E}"/>
              </a:ext>
            </a:extLst>
          </p:cNvPr>
          <p:cNvCxnSpPr/>
          <p:nvPr/>
        </p:nvCxnSpPr>
        <p:spPr>
          <a:xfrm>
            <a:off x="3042679" y="5674990"/>
            <a:ext cx="45564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B2FB2D1-9297-44E0-902D-2EF585AEDC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6"/>
          <a:stretch/>
        </p:blipFill>
        <p:spPr>
          <a:xfrm>
            <a:off x="3581235" y="5178003"/>
            <a:ext cx="3066066" cy="141989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AC7C3C-5525-4FEE-9E45-235BE0E6131A}"/>
              </a:ext>
            </a:extLst>
          </p:cNvPr>
          <p:cNvCxnSpPr/>
          <p:nvPr/>
        </p:nvCxnSpPr>
        <p:spPr>
          <a:xfrm>
            <a:off x="6732363" y="5674990"/>
            <a:ext cx="45564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auselectronicsdirect.com.au/assets/alt_1/TA0000.jpg">
            <a:extLst>
              <a:ext uri="{FF2B5EF4-FFF2-40B4-BE49-F238E27FC236}">
                <a16:creationId xmlns:a16="http://schemas.microsoft.com/office/drawing/2014/main" id="{70C6E65C-4CCB-436C-9A1F-376075DCE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0" t="21651" r="26887" b="25504"/>
          <a:stretch/>
        </p:blipFill>
        <p:spPr bwMode="auto">
          <a:xfrm>
            <a:off x="7307785" y="5212470"/>
            <a:ext cx="1651732" cy="116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438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C99B-F7DC-407A-88A5-25C05374C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Configuring Registers-Set register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65B4C-14FD-4E16-B01E-DC87BED6C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Directly setting the register byte (8 bits)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Using bitwise operations for the specific bit</a:t>
            </a:r>
          </a:p>
          <a:p>
            <a:endParaRPr lang="en-AU" dirty="0"/>
          </a:p>
          <a:p>
            <a:r>
              <a:rPr lang="en-AU" dirty="0" err="1"/>
              <a:t>Macro_BV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5A19A-05EC-4D4B-8433-10CD4C60B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655" y="2383034"/>
            <a:ext cx="2328690" cy="337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105E4-6576-43AE-939B-D85FC3016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950" y="4905572"/>
            <a:ext cx="653415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6448" y="3218083"/>
            <a:ext cx="395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Toggle Bit on with OR operator</a:t>
            </a:r>
          </a:p>
          <a:p>
            <a:r>
              <a:rPr lang="en-AU" dirty="0"/>
              <a:t>Toggle Bit off with inverse AND operator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32483"/>
          <a:stretch/>
        </p:blipFill>
        <p:spPr>
          <a:xfrm>
            <a:off x="2575525" y="4661195"/>
            <a:ext cx="2000250" cy="48875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481179-43DE-4779-AC7F-F961D0389852}"/>
              </a:ext>
            </a:extLst>
          </p:cNvPr>
          <p:cNvCxnSpPr>
            <a:cxnSpLocks/>
          </p:cNvCxnSpPr>
          <p:nvPr/>
        </p:nvCxnSpPr>
        <p:spPr>
          <a:xfrm>
            <a:off x="3870960" y="3429000"/>
            <a:ext cx="99441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232104-436E-4413-AECC-45747D91B30A}"/>
              </a:ext>
            </a:extLst>
          </p:cNvPr>
          <p:cNvCxnSpPr>
            <a:cxnSpLocks/>
          </p:cNvCxnSpPr>
          <p:nvPr/>
        </p:nvCxnSpPr>
        <p:spPr>
          <a:xfrm>
            <a:off x="4678680" y="3695700"/>
            <a:ext cx="1866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BF930B2-C013-430D-B99F-91B0B8561E9D}"/>
              </a:ext>
            </a:extLst>
          </p:cNvPr>
          <p:cNvSpPr/>
          <p:nvPr/>
        </p:nvSpPr>
        <p:spPr>
          <a:xfrm>
            <a:off x="1131668" y="4575932"/>
            <a:ext cx="14438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Toggle Bit on </a:t>
            </a:r>
          </a:p>
          <a:p>
            <a:r>
              <a:rPr lang="en-AU" dirty="0"/>
              <a:t>Toggle Bit off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B80F34-5A73-4A45-A21F-9B016142B0CE}"/>
              </a:ext>
            </a:extLst>
          </p:cNvPr>
          <p:cNvGrpSpPr/>
          <p:nvPr/>
        </p:nvGrpSpPr>
        <p:grpSpPr>
          <a:xfrm>
            <a:off x="4865370" y="3351369"/>
            <a:ext cx="2682240" cy="461808"/>
            <a:chOff x="4865370" y="3351369"/>
            <a:chExt cx="2682240" cy="4618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0358E6-2D97-4652-A06C-BB9C8840B6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7500" l="909" r="99091">
                          <a14:foregroundMark x1="32727" y1="57500" x2="10000" y2="30000"/>
                          <a14:foregroundMark x1="10000" y1="30000" x2="41364" y2="92500"/>
                          <a14:foregroundMark x1="97436" y1="65788" x2="98026" y2="65507"/>
                          <a14:foregroundMark x1="41364" y1="92500" x2="74020" y2="76943"/>
                          <a14:foregroundMark x1="55072" y1="43224" x2="13182" y2="22500"/>
                          <a14:foregroundMark x1="13182" y1="22500" x2="59294" y2="60457"/>
                          <a14:foregroundMark x1="60748" y1="18887" x2="54545" y2="0"/>
                          <a14:foregroundMark x1="54545" y1="0" x2="54545" y2="0"/>
                          <a14:foregroundMark x1="93309" y1="81741" x2="94091" y2="97500"/>
                          <a14:foregroundMark x1="13636" y1="22500" x2="909" y2="60000"/>
                          <a14:backgroundMark x1="63636" y1="32500" x2="93182" y2="47500"/>
                          <a14:backgroundMark x1="93636" y1="32500" x2="72727" y2="30000"/>
                          <a14:backgroundMark x1="72727" y1="30000" x2="96364" y2="25000"/>
                          <a14:backgroundMark x1="96818" y1="25000" x2="95455" y2="47500"/>
                          <a14:backgroundMark x1="98182" y1="47500" x2="96818" y2="17500"/>
                          <a14:backgroundMark x1="96818" y1="30000" x2="85000" y2="27500"/>
                          <a14:backgroundMark x1="93636" y1="22500" x2="63636" y2="30000"/>
                          <a14:backgroundMark x1="65455" y1="40000" x2="92273" y2="42500"/>
                          <a14:backgroundMark x1="96364" y1="27500" x2="68182" y2="22500"/>
                          <a14:backgroundMark x1="81364" y1="22500" x2="95000" y2="20000"/>
                          <a14:backgroundMark x1="97273" y1="22500" x2="62273" y2="22500"/>
                          <a14:backgroundMark x1="63182" y1="20000" x2="62727" y2="50000"/>
                          <a14:backgroundMark x1="63636" y1="40000" x2="61818" y2="17500"/>
                          <a14:backgroundMark x1="61818" y1="25000" x2="62727" y2="15000"/>
                          <a14:backgroundMark x1="62727" y1="27500" x2="70455" y2="20000"/>
                          <a14:backgroundMark x1="64545" y1="20000" x2="68636" y2="17500"/>
                          <a14:backgroundMark x1="64545" y1="15000" x2="80000" y2="15000"/>
                          <a14:backgroundMark x1="72727" y1="17500" x2="95000" y2="27500"/>
                          <a14:backgroundMark x1="87273" y1="42500" x2="96364" y2="42500"/>
                          <a14:backgroundMark x1="88636" y1="47500" x2="97273" y2="47500"/>
                        </a14:backgroundRemoval>
                      </a14:imgEffect>
                    </a14:imgLayer>
                  </a14:imgProps>
                </a:ext>
              </a:extLst>
            </a:blip>
            <a:srcRect t="8139"/>
            <a:stretch/>
          </p:blipFill>
          <p:spPr>
            <a:xfrm>
              <a:off x="4865370" y="3365189"/>
              <a:ext cx="2682240" cy="4479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2DE9087-996F-40F5-B1EA-11AC8D17D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84888" y="3351369"/>
              <a:ext cx="138302" cy="217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4964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45B1-C9F7-4598-BBD4-0959A153E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Timer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4EA2C-EE33-4DBE-A4AE-6BCB9F5F1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855"/>
            <a:ext cx="10515600" cy="4351338"/>
          </a:xfrm>
        </p:spPr>
        <p:txBody>
          <a:bodyPr/>
          <a:lstStyle/>
          <a:p>
            <a:r>
              <a:rPr lang="en-AU" dirty="0"/>
              <a:t>Timers are essentially counters that fills at a certain clock frequency</a:t>
            </a:r>
          </a:p>
          <a:p>
            <a:r>
              <a:rPr lang="en-AU" dirty="0"/>
              <a:t>8 Bit Timers is 0x00-0xff or 0-255, 16 Bit is 0x0000-0xffff or 0-65536</a:t>
            </a:r>
          </a:p>
          <a:p>
            <a:r>
              <a:rPr lang="en-AU" dirty="0"/>
              <a:t>Timer </a:t>
            </a:r>
            <a:r>
              <a:rPr lang="en-AU" dirty="0" err="1"/>
              <a:t>prescaler</a:t>
            </a:r>
            <a:r>
              <a:rPr lang="en-AU" dirty="0"/>
              <a:t> intentionally lowers the clock frequency through by an integer division (</a:t>
            </a:r>
            <a:r>
              <a:rPr lang="en-AU" dirty="0" err="1"/>
              <a:t>ClockFrequency</a:t>
            </a:r>
            <a:r>
              <a:rPr lang="en-AU" dirty="0"/>
              <a:t>/</a:t>
            </a:r>
            <a:r>
              <a:rPr lang="en-AU" dirty="0" err="1"/>
              <a:t>Prescaler</a:t>
            </a:r>
            <a:r>
              <a:rPr lang="en-AU" dirty="0"/>
              <a:t>).</a:t>
            </a:r>
          </a:p>
          <a:p>
            <a:r>
              <a:rPr lang="en-AU" dirty="0"/>
              <a:t>Clock Period=1/Frequency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474DD6-BB30-473D-B118-C36DC68D78C4}"/>
              </a:ext>
            </a:extLst>
          </p:cNvPr>
          <p:cNvSpPr txBox="1"/>
          <p:nvPr/>
        </p:nvSpPr>
        <p:spPr>
          <a:xfrm>
            <a:off x="511728" y="3926048"/>
            <a:ext cx="214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No </a:t>
            </a:r>
            <a:r>
              <a:rPr lang="en-AU" dirty="0" err="1"/>
              <a:t>Prescaler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970819-B19A-4A3B-BCCB-1CFCEE728F3B}"/>
              </a:ext>
            </a:extLst>
          </p:cNvPr>
          <p:cNvSpPr txBox="1"/>
          <p:nvPr/>
        </p:nvSpPr>
        <p:spPr>
          <a:xfrm>
            <a:off x="2818186" y="3926048"/>
            <a:ext cx="214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Clk</a:t>
            </a:r>
            <a:r>
              <a:rPr lang="en-AU" dirty="0"/>
              <a:t>/8 </a:t>
            </a:r>
            <a:r>
              <a:rPr lang="en-AU" dirty="0" err="1"/>
              <a:t>Prescaler</a:t>
            </a:r>
            <a:endParaRPr lang="en-AU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303C7F1-7372-4350-9303-5B2BD137F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5" y="4428593"/>
            <a:ext cx="2212192" cy="17466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28FCCB-4CE6-4683-AFB5-143D4E1D3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810" y="4428593"/>
            <a:ext cx="2212192" cy="17466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B4C17D-D125-460A-9D0E-A2DD43773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53" y="4428593"/>
            <a:ext cx="2212192" cy="17466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748F2DF-FE80-4A56-A2F2-E82391B309EB}"/>
              </a:ext>
            </a:extLst>
          </p:cNvPr>
          <p:cNvSpPr txBox="1"/>
          <p:nvPr/>
        </p:nvSpPr>
        <p:spPr>
          <a:xfrm>
            <a:off x="5292240" y="3926048"/>
            <a:ext cx="214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Clk</a:t>
            </a:r>
            <a:r>
              <a:rPr lang="en-AU" dirty="0"/>
              <a:t>/64 </a:t>
            </a:r>
            <a:r>
              <a:rPr lang="en-AU" dirty="0" err="1"/>
              <a:t>Prescaler</a:t>
            </a:r>
            <a:endParaRPr lang="en-AU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7D0905-E63F-4774-AEF3-B04CB7319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848" y="4428593"/>
            <a:ext cx="2212192" cy="17466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DE3E02C-7E53-44F4-86B6-29F8EEC5B9C4}"/>
              </a:ext>
            </a:extLst>
          </p:cNvPr>
          <p:cNvSpPr txBox="1"/>
          <p:nvPr/>
        </p:nvSpPr>
        <p:spPr>
          <a:xfrm>
            <a:off x="7630311" y="3926048"/>
            <a:ext cx="214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Clk</a:t>
            </a:r>
            <a:r>
              <a:rPr lang="en-AU" dirty="0"/>
              <a:t>/256 </a:t>
            </a:r>
            <a:r>
              <a:rPr lang="en-AU" dirty="0" err="1"/>
              <a:t>Prescaler</a:t>
            </a:r>
            <a:endParaRPr lang="en-AU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CBBC1EA-7B78-463A-A84B-12B12CB66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276" y="4430317"/>
            <a:ext cx="2210009" cy="174492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88A9748-7C24-4D11-9DE0-D28D175A860C}"/>
              </a:ext>
            </a:extLst>
          </p:cNvPr>
          <p:cNvSpPr txBox="1"/>
          <p:nvPr/>
        </p:nvSpPr>
        <p:spPr>
          <a:xfrm>
            <a:off x="9968382" y="3926048"/>
            <a:ext cx="214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Clk</a:t>
            </a:r>
            <a:r>
              <a:rPr lang="en-AU" dirty="0"/>
              <a:t>/1024 </a:t>
            </a:r>
            <a:r>
              <a:rPr lang="en-AU" dirty="0" err="1"/>
              <a:t>Prescaler</a:t>
            </a:r>
            <a:endParaRPr lang="en-A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BB0C15-4B7F-49C4-BF6F-E71F5A2F1863}"/>
              </a:ext>
            </a:extLst>
          </p:cNvPr>
          <p:cNvSpPr txBox="1"/>
          <p:nvPr/>
        </p:nvSpPr>
        <p:spPr>
          <a:xfrm>
            <a:off x="4796426" y="6283216"/>
            <a:ext cx="685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Speed not to scale</a:t>
            </a:r>
          </a:p>
        </p:txBody>
      </p:sp>
    </p:spTree>
    <p:extLst>
      <p:ext uri="{BB962C8B-B14F-4D97-AF65-F5344CB8AC3E}">
        <p14:creationId xmlns:p14="http://schemas.microsoft.com/office/powerpoint/2010/main" val="1203718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84702-1A07-4BBC-ACD1-72031FD5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Timer0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CB451-1CD3-491D-B51B-560F2E5D6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Timer0 will always behave abnormally compared to Timer1 and Timer2.</a:t>
            </a:r>
          </a:p>
          <a:p>
            <a:r>
              <a:rPr lang="en-AU" dirty="0"/>
              <a:t>This is due to the Delay() function in the Arduino library.</a:t>
            </a:r>
          </a:p>
          <a:p>
            <a:r>
              <a:rPr lang="en-AU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https://code.google.com/archive/p/arduino/wikis/HardwareResourceMap.wiki</a:t>
            </a:r>
          </a:p>
          <a:p>
            <a:r>
              <a:rPr lang="en-AU" dirty="0"/>
              <a:t>Timer2 functions exactly the same as Timer0.</a:t>
            </a:r>
          </a:p>
          <a:p>
            <a:r>
              <a:rPr lang="en-AU" dirty="0"/>
              <a:t>You should familiarise yourself with using the interrupt vectors for the Timers.</a:t>
            </a:r>
          </a:p>
        </p:txBody>
      </p:sp>
    </p:spTree>
    <p:extLst>
      <p:ext uri="{BB962C8B-B14F-4D97-AF65-F5344CB8AC3E}">
        <p14:creationId xmlns:p14="http://schemas.microsoft.com/office/powerpoint/2010/main" val="3832748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982D9D-A318-4F9C-A87A-D48B458E13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General Tips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4C4B23-BE84-446D-826F-70098829A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4171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175C-AFF9-47AD-90D7-5BE263EF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Debugging in Arduino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6BF26-6E85-414F-A19D-FC3C050B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The Arduino IDE does not support breakpoints, this means that you will need another way to check if the program has gone through certain lines of code.</a:t>
            </a:r>
          </a:p>
          <a:p>
            <a:r>
              <a:rPr lang="en-AU" dirty="0"/>
              <a:t>The serial() Arduino functions will allow you to print checkpoints in your code after certain lines. These can act as checkpoints for you to debug with.</a:t>
            </a:r>
          </a:p>
          <a:p>
            <a:r>
              <a:rPr lang="en-AU" dirty="0">
                <a:hlinkClick r:id="rId2"/>
              </a:rPr>
              <a:t>https://www.arduino.cc/en/pmwiki.php?n=Reference/Serial</a:t>
            </a:r>
            <a:endParaRPr lang="en-AU" dirty="0"/>
          </a:p>
          <a:p>
            <a:r>
              <a:rPr lang="en-AU" dirty="0">
                <a:hlinkClick r:id="rId3"/>
              </a:rPr>
              <a:t>https://www.arduino.cc/reference/en/language/functions/communication/serial/print/</a:t>
            </a:r>
            <a:endParaRPr lang="en-AU" dirty="0"/>
          </a:p>
          <a:p>
            <a:r>
              <a:rPr lang="en-AU" dirty="0">
                <a:hlinkClick r:id="rId4"/>
              </a:rPr>
              <a:t>https://www.arduino.cc/reference/en/language/functions/communication/serial/begin/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96170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193346-8BD4-47E0-A127-2FDC121B1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259" y="977763"/>
            <a:ext cx="4648200" cy="564832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A79B0F-2122-4804-A7CA-68157DFD1A9C}"/>
              </a:ext>
            </a:extLst>
          </p:cNvPr>
          <p:cNvCxnSpPr>
            <a:cxnSpLocks/>
          </p:cNvCxnSpPr>
          <p:nvPr/>
        </p:nvCxnSpPr>
        <p:spPr>
          <a:xfrm flipV="1">
            <a:off x="7539789" y="858744"/>
            <a:ext cx="866274" cy="8256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2488C1-338C-493B-8B4D-B1A9C0DD216F}"/>
              </a:ext>
            </a:extLst>
          </p:cNvPr>
          <p:cNvSpPr txBox="1"/>
          <p:nvPr/>
        </p:nvSpPr>
        <p:spPr>
          <a:xfrm>
            <a:off x="8081565" y="489412"/>
            <a:ext cx="163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Serial Monitor </a:t>
            </a:r>
          </a:p>
        </p:txBody>
      </p:sp>
    </p:spTree>
    <p:extLst>
      <p:ext uri="{BB962C8B-B14F-4D97-AF65-F5344CB8AC3E}">
        <p14:creationId xmlns:p14="http://schemas.microsoft.com/office/powerpoint/2010/main" val="562702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6C8D6-6ADA-4602-AA69-F44CE927B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008F1-2E15-48B3-9827-8DFB76E31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Datasheets are documents provided by the manufacturer of the component and it is aimed to help you understand the provide component.</a:t>
            </a:r>
          </a:p>
          <a:p>
            <a:r>
              <a:rPr lang="en-AU" dirty="0"/>
              <a:t>The ATMega328 data will be the main data you will be using to understand how to program the microcontroller.</a:t>
            </a:r>
          </a:p>
          <a:p>
            <a:r>
              <a:rPr lang="en-AU" dirty="0"/>
              <a:t>In the following weeks you will be referring to many other datasheets.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F174D-DC22-4983-9CD5-664124B02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993" y="0"/>
            <a:ext cx="1866650" cy="186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1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ADEF7-9640-49FB-8297-A785DE1AE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D0A99-4001-43A5-A4DA-7F4CDC831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AD05E-B76F-4740-B61D-4F500E16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E2D91-3F2D-4950-B874-B4535CE8B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9"/>
          <a:stretch/>
        </p:blipFill>
        <p:spPr>
          <a:xfrm>
            <a:off x="0" y="136524"/>
            <a:ext cx="11344275" cy="624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63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97AB3-DE30-4FBC-9FDD-B521BC4F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Atmega328 Data 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9B2D1-4A82-4AC8-B17E-5367B8C70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ATMEL Version of the Datasheet: </a:t>
            </a:r>
            <a:r>
              <a:rPr lang="en-AU" dirty="0">
                <a:hlinkClick r:id="rId2"/>
              </a:rPr>
              <a:t>http://ww1.microchip.com/downloads/en/DeviceDoc/Atmel-42735-8-bit-AVR-Microcontroller-ATmega328-328P_Summary.pdf</a:t>
            </a:r>
            <a:endParaRPr lang="en-AU" dirty="0"/>
          </a:p>
          <a:p>
            <a:r>
              <a:rPr lang="en-AU" dirty="0"/>
              <a:t>Microchip Version (they scrapped the datasheet version I liked </a:t>
            </a:r>
            <a:r>
              <a:rPr lang="en-AU" dirty="0">
                <a:sym typeface="Wingdings" panose="05000000000000000000" pitchFamily="2" charset="2"/>
              </a:rPr>
              <a:t>) </a:t>
            </a:r>
            <a:r>
              <a:rPr lang="en-AU" dirty="0"/>
              <a:t> </a:t>
            </a:r>
            <a:r>
              <a:rPr lang="en-AU" dirty="0">
                <a:hlinkClick r:id="rId3"/>
              </a:rPr>
              <a:t>http://ww1.microchip.com/downloads/en/DeviceDoc/ATmega48A-PA-88A-PA-168A-PA-328-P-DS-DS40002061A.pdf</a:t>
            </a:r>
            <a:endParaRPr lang="en-AU" dirty="0"/>
          </a:p>
          <a:p>
            <a:r>
              <a:rPr lang="en-AU" dirty="0"/>
              <a:t>I’ve uploaded the older version of the ATmega328 datasheet on </a:t>
            </a:r>
            <a:r>
              <a:rPr lang="en-AU" b="1" dirty="0" err="1"/>
              <a:t>UTSOnline</a:t>
            </a:r>
            <a:endParaRPr lang="en-AU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55D0B5-1D1A-4248-B30B-26AB3070D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1D0A3-5EFF-43A0-AF71-B0C1095D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17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D389E-2960-47E8-BEFE-6CAB6ADD1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Take care of the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E5B29-692B-4451-8259-71726A7D4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https://www.rugged-circuits.com/10-ways-to-destroy-an-arduino/</a:t>
            </a:r>
            <a:endParaRPr lang="en-AU" dirty="0"/>
          </a:p>
          <a:p>
            <a:r>
              <a:rPr lang="en-AU" dirty="0"/>
              <a:t>Don’t place your boards on metal surfaces as the bottom side will short.</a:t>
            </a:r>
          </a:p>
          <a:p>
            <a:r>
              <a:rPr lang="en-AU" dirty="0"/>
              <a:t>Do not connect the Vin/5v to GND as this will short the board.</a:t>
            </a:r>
          </a:p>
          <a:p>
            <a:r>
              <a:rPr lang="en-AU" dirty="0"/>
              <a:t>A faulty board won’t necessarily be unprogrammable, but they might behave weirdly. When in doubt test your code on another board.</a:t>
            </a:r>
          </a:p>
          <a:p>
            <a:pPr lvl="1"/>
            <a:r>
              <a:rPr lang="en-AU" dirty="0"/>
              <a:t>If it works, then the board is faulty.</a:t>
            </a:r>
          </a:p>
          <a:p>
            <a:pPr lvl="1"/>
            <a:r>
              <a:rPr lang="en-AU" dirty="0"/>
              <a:t>If it doesn’t work, then your code is faulty.</a:t>
            </a:r>
          </a:p>
        </p:txBody>
      </p:sp>
      <p:pic>
        <p:nvPicPr>
          <p:cNvPr id="2050" name="Picture 2" descr="Image result for bottom of arduino uno">
            <a:extLst>
              <a:ext uri="{FF2B5EF4-FFF2-40B4-BE49-F238E27FC236}">
                <a16:creationId xmlns:a16="http://schemas.microsoft.com/office/drawing/2014/main" id="{4A509BBD-05C0-42A1-9EAC-616F9F3B3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5" t="10220" r="9595" b="7661"/>
          <a:stretch/>
        </p:blipFill>
        <p:spPr bwMode="auto">
          <a:xfrm>
            <a:off x="9593178" y="4992595"/>
            <a:ext cx="2414337" cy="169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902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15C4-DCCD-48E2-A8E0-9CF83317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Examples- Turning on an Digital I/O 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938-1C7F-47C5-8CB7-3ADB0F0F6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We need to write a program turns this LED on when the Arduino is powered on.</a:t>
            </a:r>
          </a:p>
        </p:txBody>
      </p:sp>
      <p:pic>
        <p:nvPicPr>
          <p:cNvPr id="1026" name="Picture 2" descr="Image result for arduino connected to an LED">
            <a:extLst>
              <a:ext uri="{FF2B5EF4-FFF2-40B4-BE49-F238E27FC236}">
                <a16:creationId xmlns:a16="http://schemas.microsoft.com/office/drawing/2014/main" id="{15F76EFE-0A70-4EBD-82F2-17A51A590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751" y="2785310"/>
            <a:ext cx="7522497" cy="328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380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15C4-DCCD-48E2-A8E0-9CF83317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Examples- Turning on an Digital I/O 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938-1C7F-47C5-8CB7-3ADB0F0F6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We know that the LED is connected to Digital Pin 9 on the Arduino board.</a:t>
            </a:r>
          </a:p>
          <a:p>
            <a:r>
              <a:rPr lang="en-AU" dirty="0"/>
              <a:t>We also know that the Digital Pin when set to on will output 5v to turn the LED on.</a:t>
            </a:r>
          </a:p>
        </p:txBody>
      </p:sp>
      <p:pic>
        <p:nvPicPr>
          <p:cNvPr id="1026" name="Picture 2" descr="Image result for arduino connected to an LED">
            <a:extLst>
              <a:ext uri="{FF2B5EF4-FFF2-40B4-BE49-F238E27FC236}">
                <a16:creationId xmlns:a16="http://schemas.microsoft.com/office/drawing/2014/main" id="{15F76EFE-0A70-4EBD-82F2-17A51A590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751" y="3572042"/>
            <a:ext cx="7522497" cy="328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853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15C4-DCCD-48E2-A8E0-9CF83317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Examples- Turning on an Digital I/O 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938-1C7F-47C5-8CB7-3ADB0F0F6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We need to turn on Digital Pin 9.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48E41-FCE2-491C-85DC-04F41F650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63" y="2273094"/>
            <a:ext cx="8216782" cy="4508539"/>
          </a:xfrm>
          <a:prstGeom prst="rect">
            <a:avLst/>
          </a:prstGeom>
        </p:spPr>
      </p:pic>
      <p:pic>
        <p:nvPicPr>
          <p:cNvPr id="6" name="Picture 2" descr="https://www.auselectronicsdirect.com.au/assets/alt_1/TA0000.jpg">
            <a:extLst>
              <a:ext uri="{FF2B5EF4-FFF2-40B4-BE49-F238E27FC236}">
                <a16:creationId xmlns:a16="http://schemas.microsoft.com/office/drawing/2014/main" id="{EE19B381-FDC4-45DD-8D06-324E6D43F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0" t="21651" r="26887" b="25504"/>
          <a:stretch/>
        </p:blipFill>
        <p:spPr bwMode="auto">
          <a:xfrm rot="5400000">
            <a:off x="8595613" y="3251622"/>
            <a:ext cx="3614599" cy="255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1B2594-D63E-4795-AB2C-E2303BCC1442}"/>
              </a:ext>
            </a:extLst>
          </p:cNvPr>
          <p:cNvSpPr/>
          <p:nvPr/>
        </p:nvSpPr>
        <p:spPr>
          <a:xfrm>
            <a:off x="11077073" y="4702703"/>
            <a:ext cx="439153" cy="166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23922A-27C9-4D83-A81F-3B28519B48BC}"/>
              </a:ext>
            </a:extLst>
          </p:cNvPr>
          <p:cNvSpPr/>
          <p:nvPr/>
        </p:nvSpPr>
        <p:spPr>
          <a:xfrm>
            <a:off x="7595936" y="5117432"/>
            <a:ext cx="336885" cy="96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FF44C0-D00B-400A-8813-D4DE3C4B905F}"/>
              </a:ext>
            </a:extLst>
          </p:cNvPr>
          <p:cNvSpPr/>
          <p:nvPr/>
        </p:nvSpPr>
        <p:spPr>
          <a:xfrm>
            <a:off x="6256086" y="5288882"/>
            <a:ext cx="336885" cy="96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5886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15C4-DCCD-48E2-A8E0-9CF83317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Examples- Turning on an Digital I/O 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938-1C7F-47C5-8CB7-3ADB0F0F6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It is connected to Port B pin 1 on the ATMega328.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48E41-FCE2-491C-85DC-04F41F650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63" y="2273094"/>
            <a:ext cx="8216782" cy="4508539"/>
          </a:xfrm>
          <a:prstGeom prst="rect">
            <a:avLst/>
          </a:prstGeom>
        </p:spPr>
      </p:pic>
      <p:pic>
        <p:nvPicPr>
          <p:cNvPr id="6" name="Picture 2" descr="https://www.auselectronicsdirect.com.au/assets/alt_1/TA0000.jpg">
            <a:extLst>
              <a:ext uri="{FF2B5EF4-FFF2-40B4-BE49-F238E27FC236}">
                <a16:creationId xmlns:a16="http://schemas.microsoft.com/office/drawing/2014/main" id="{EE19B381-FDC4-45DD-8D06-324E6D43F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0" t="21651" r="26887" b="25504"/>
          <a:stretch/>
        </p:blipFill>
        <p:spPr bwMode="auto">
          <a:xfrm rot="5400000">
            <a:off x="8595613" y="3251622"/>
            <a:ext cx="3614599" cy="255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1B2594-D63E-4795-AB2C-E2303BCC1442}"/>
              </a:ext>
            </a:extLst>
          </p:cNvPr>
          <p:cNvSpPr/>
          <p:nvPr/>
        </p:nvSpPr>
        <p:spPr>
          <a:xfrm>
            <a:off x="11077073" y="4702703"/>
            <a:ext cx="439153" cy="166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23922A-27C9-4D83-A81F-3B28519B48BC}"/>
              </a:ext>
            </a:extLst>
          </p:cNvPr>
          <p:cNvSpPr/>
          <p:nvPr/>
        </p:nvSpPr>
        <p:spPr>
          <a:xfrm>
            <a:off x="7595936" y="5117432"/>
            <a:ext cx="336885" cy="96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FF44C0-D00B-400A-8813-D4DE3C4B905F}"/>
              </a:ext>
            </a:extLst>
          </p:cNvPr>
          <p:cNvSpPr/>
          <p:nvPr/>
        </p:nvSpPr>
        <p:spPr>
          <a:xfrm>
            <a:off x="6256086" y="5288882"/>
            <a:ext cx="336885" cy="96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7772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15C4-DCCD-48E2-A8E0-9CF83317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Examples- Turning on an Digital I/O 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938-1C7F-47C5-8CB7-3ADB0F0F6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We need to turn on </a:t>
            </a:r>
            <a:r>
              <a:rPr lang="en-AU" dirty="0" err="1"/>
              <a:t>PortB</a:t>
            </a:r>
            <a:r>
              <a:rPr lang="en-AU" dirty="0"/>
              <a:t> Pin 1. To do this we need to look at the datasheet. (Chapter 18 IO Ports). </a:t>
            </a:r>
            <a:r>
              <a:rPr lang="en-AU" dirty="0" err="1"/>
              <a:t>PortB</a:t>
            </a:r>
            <a:r>
              <a:rPr lang="en-AU" dirty="0"/>
              <a:t> registers are at 18.4.2 and 18.4.3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354174-87EC-4762-96D9-AE639223E9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35"/>
          <a:stretch/>
        </p:blipFill>
        <p:spPr>
          <a:xfrm>
            <a:off x="448426" y="3524500"/>
            <a:ext cx="5759206" cy="25534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21AA4A-FC4A-4DD2-B387-E38E45147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864" y="3520489"/>
            <a:ext cx="5362710" cy="279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33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15C4-DCCD-48E2-A8E0-9CF83317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Examples- Turning on an Digital I/O 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938-1C7F-47C5-8CB7-3ADB0F0F6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According to the Datasheet:</a:t>
            </a:r>
          </a:p>
          <a:p>
            <a:pPr lvl="1"/>
            <a:r>
              <a:rPr lang="en-AU" dirty="0"/>
              <a:t>The Port B pin 1 Data Direction needs to be set as Output (set DDRB1 to 1) </a:t>
            </a:r>
          </a:p>
          <a:p>
            <a:pPr lvl="1"/>
            <a:r>
              <a:rPr lang="en-AU" dirty="0"/>
              <a:t>The Port B pin 1 register bit will need to be set to high (set PORTB1 to 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354174-87EC-4762-96D9-AE639223E9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35"/>
          <a:stretch/>
        </p:blipFill>
        <p:spPr>
          <a:xfrm>
            <a:off x="448426" y="3524500"/>
            <a:ext cx="5759206" cy="25534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21AA4A-FC4A-4DD2-B387-E38E45147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864" y="3520489"/>
            <a:ext cx="5362710" cy="279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54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15C4-DCCD-48E2-A8E0-9CF83317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Examples- Turning on an Digital I/O 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938-1C7F-47C5-8CB7-3ADB0F0F6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Program:</a:t>
            </a:r>
          </a:p>
          <a:p>
            <a:pPr lvl="1"/>
            <a:r>
              <a:rPr lang="en-AU" dirty="0"/>
              <a:t>Setup: Set DDRB1 to 1</a:t>
            </a:r>
          </a:p>
          <a:p>
            <a:pPr lvl="1"/>
            <a:r>
              <a:rPr lang="en-AU" dirty="0"/>
              <a:t>Loop: Set PORTB1 to 1</a:t>
            </a:r>
          </a:p>
          <a:p>
            <a:r>
              <a:rPr lang="en-AU" dirty="0"/>
              <a:t>What are DDRB1 and PORTB1 register address and name?</a:t>
            </a:r>
          </a:p>
          <a:p>
            <a:pPr lvl="1"/>
            <a:r>
              <a:rPr lang="en-AU" dirty="0"/>
              <a:t>Lets check the </a:t>
            </a:r>
            <a:r>
              <a:rPr lang="en-AU" dirty="0" err="1"/>
              <a:t>avr</a:t>
            </a:r>
            <a:r>
              <a:rPr lang="en-AU" dirty="0"/>
              <a:t>/iom328 header file</a:t>
            </a:r>
          </a:p>
          <a:p>
            <a:r>
              <a:rPr lang="en-AU" dirty="0"/>
              <a:t>DDRB1 is called by the register DDRB and variable DDB1</a:t>
            </a:r>
          </a:p>
          <a:p>
            <a:r>
              <a:rPr lang="en-AU" dirty="0"/>
              <a:t>PORTB1 is call by the register PORTB and variable PORTB1 </a:t>
            </a:r>
            <a:r>
              <a:rPr lang="en-AU" dirty="0">
                <a:sym typeface="Wingdings" panose="05000000000000000000" pitchFamily="2" charset="2"/>
              </a:rPr>
              <a:t>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3A2AE4-6A73-4C3F-9029-CC0DF32F6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92" b="35550"/>
          <a:stretch/>
        </p:blipFill>
        <p:spPr>
          <a:xfrm>
            <a:off x="2670509" y="4982347"/>
            <a:ext cx="2038350" cy="1748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01844-48C1-4E89-8FBA-7443D6BF8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48"/>
          <a:stretch/>
        </p:blipFill>
        <p:spPr>
          <a:xfrm>
            <a:off x="5992979" y="5009777"/>
            <a:ext cx="2038350" cy="18555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DA7159-20FE-453B-9763-E995166FFF5A}"/>
              </a:ext>
            </a:extLst>
          </p:cNvPr>
          <p:cNvSpPr/>
          <p:nvPr/>
        </p:nvSpPr>
        <p:spPr>
          <a:xfrm>
            <a:off x="9440779" y="5198903"/>
            <a:ext cx="25592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3"/>
              </a:rPr>
              <a:t>https://github.com/vancegroup-mirrors/avr-libc/blob/master/avr-libc/include/avr/iom328p.h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0419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700BE-3A13-4E7B-95FC-0CFB30A8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Examples- Turning on an Digital I/O Port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429441-033A-4D61-9276-78DBD68AE9C6}"/>
              </a:ext>
            </a:extLst>
          </p:cNvPr>
          <p:cNvSpPr/>
          <p:nvPr/>
        </p:nvSpPr>
        <p:spPr>
          <a:xfrm>
            <a:off x="1042736" y="2045367"/>
            <a:ext cx="200527" cy="2165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2" descr="Image result for arduino connected to an LED">
            <a:extLst>
              <a:ext uri="{FF2B5EF4-FFF2-40B4-BE49-F238E27FC236}">
                <a16:creationId xmlns:a16="http://schemas.microsoft.com/office/drawing/2014/main" id="{242CECF5-FE61-4F8A-A8D9-EE959330A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572" y="2767804"/>
            <a:ext cx="5959017" cy="260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84A6308-54D9-4E47-A68B-06B3F1FDCFC1}"/>
              </a:ext>
            </a:extLst>
          </p:cNvPr>
          <p:cNvSpPr/>
          <p:nvPr/>
        </p:nvSpPr>
        <p:spPr>
          <a:xfrm>
            <a:off x="8183500" y="3331419"/>
            <a:ext cx="113845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*Bling </a:t>
            </a:r>
            <a:r>
              <a:rPr lang="en-AU" b="1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r>
              <a:rPr lang="en-AU" b="1" dirty="0">
                <a:solidFill>
                  <a:srgbClr val="FF0000"/>
                </a:solidFill>
              </a:rPr>
              <a:t>*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AE9F69-735E-4A6B-B1B0-6C7C0DDB7664}"/>
              </a:ext>
            </a:extLst>
          </p:cNvPr>
          <p:cNvGrpSpPr/>
          <p:nvPr/>
        </p:nvGrpSpPr>
        <p:grpSpPr>
          <a:xfrm>
            <a:off x="838200" y="2045367"/>
            <a:ext cx="3243601" cy="3921869"/>
            <a:chOff x="838200" y="2045367"/>
            <a:chExt cx="3243601" cy="392186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36324D-59A2-46A5-9011-62A4F4BE2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045367"/>
              <a:ext cx="3243601" cy="392186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813628A-71E4-469E-A1B6-5D08D059B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803" y="2818589"/>
              <a:ext cx="933961" cy="1436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3034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E3D17-C3CE-41C2-AC76-780DCA5A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Embedded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0AB31-7AF8-4F85-9719-9E369338C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C/Basic C and Embedded C mostly the same in syntax and structure of code. Many consider Embedded C an extension of the C language.</a:t>
            </a:r>
          </a:p>
          <a:p>
            <a:r>
              <a:rPr lang="en-AU" dirty="0"/>
              <a:t>However, there are subtle differences:</a:t>
            </a:r>
          </a:p>
          <a:p>
            <a:pPr lvl="1"/>
            <a:r>
              <a:rPr lang="en-AU" dirty="0"/>
              <a:t> C is a general purpose programming language, while Embedded C focuses on microprocessor and embedded systems.</a:t>
            </a:r>
          </a:p>
          <a:p>
            <a:pPr lvl="1"/>
            <a:r>
              <a:rPr lang="en-AU" dirty="0"/>
              <a:t>Embedded C often interacts with fixed point numbers, I/O ports, and registers.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882BC-B604-47B7-8C1D-D11C515AF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7BA82-BAAF-4121-ABB9-72E9E9DF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545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6F5F-D797-49D2-BF6B-CC2D2C665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Setting Up a timer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8E3DD-D7B9-4C8F-BB33-38D54F60B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Now that you have gotten the LED working, you need to make the LED turn off or on every 250ms (4Hz).</a:t>
            </a:r>
          </a:p>
        </p:txBody>
      </p:sp>
      <p:pic>
        <p:nvPicPr>
          <p:cNvPr id="4" name="Picture 2" descr="Image result for arduino connected to an LED">
            <a:extLst>
              <a:ext uri="{FF2B5EF4-FFF2-40B4-BE49-F238E27FC236}">
                <a16:creationId xmlns:a16="http://schemas.microsoft.com/office/drawing/2014/main" id="{75633B04-F3D6-48C9-8A92-7A4E9DB67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751" y="3206917"/>
            <a:ext cx="7522497" cy="328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475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07A3-7683-4782-9BF4-F5FC758D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Setting Up a timer – setup()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4555D-CFC8-40EE-9622-240C1FBA5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To do this we will need the Timer modules. Lets use Timer 2, an 8 bit timer module (Chapter 22).</a:t>
            </a:r>
          </a:p>
          <a:p>
            <a:r>
              <a:rPr lang="en-AU" dirty="0"/>
              <a:t>Lets set up the timer first:</a:t>
            </a:r>
          </a:p>
          <a:p>
            <a:pPr lvl="1"/>
            <a:r>
              <a:rPr lang="en-AU" dirty="0"/>
              <a:t>We will need to set up Control Register A &amp; B (TCCR2A &amp; TCCR2B)</a:t>
            </a:r>
          </a:p>
          <a:p>
            <a:pPr lvl="1"/>
            <a:endParaRPr lang="en-AU" dirty="0"/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79FCE-C1B8-4C0E-9FF1-FFA924D0F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03" y="4664075"/>
            <a:ext cx="5105400" cy="1647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557D52-D31C-4180-A068-C957FFD3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4664075"/>
            <a:ext cx="51435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95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07A3-7683-4782-9BF4-F5FC758D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Setting Up a timer – setup()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4555D-CFC8-40EE-9622-240C1FBA5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We want the Timer to be in normal operations</a:t>
            </a:r>
          </a:p>
          <a:p>
            <a:r>
              <a:rPr lang="en-AU" dirty="0"/>
              <a:t>And have a prescale value of 256.</a:t>
            </a: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79FCE-C1B8-4C0E-9FF1-FFA924D0F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49" y="3859212"/>
            <a:ext cx="5105400" cy="1647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557D52-D31C-4180-A068-C957FFD3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01294"/>
            <a:ext cx="51435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45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E3DA2D-148F-4DF1-ACFF-1C12E6EF7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35" y="449127"/>
            <a:ext cx="5105400" cy="1647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6606F0-4D26-4515-BC95-146A35D33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18" y="2333625"/>
            <a:ext cx="4676775" cy="1095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A40361-72D5-4F85-9E68-9510F54C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18" y="3429000"/>
            <a:ext cx="4619625" cy="10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5FBE2C-9C6E-42CD-ADC6-53E48716D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1" y="4476750"/>
            <a:ext cx="5029200" cy="1619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3D9B2F-62B5-48FA-812E-6AA268AB6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549" y="411027"/>
            <a:ext cx="5143500" cy="1685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8EF4D5-5A1D-4FB5-A69F-725B16E3FD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2332" y="2271712"/>
            <a:ext cx="459105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61906C-8ADC-49BD-9ABE-0867F181B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9275" y="2863895"/>
            <a:ext cx="45720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04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10FE-B96C-4C31-B903-D5A15F4F2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Setting Up a timer – setup()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6A9E4-4667-4618-A77E-AD4A8AEC1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From the Datasheet it looks like I need to set:</a:t>
            </a:r>
          </a:p>
          <a:p>
            <a:pPr lvl="1"/>
            <a:r>
              <a:rPr lang="en-AU" dirty="0"/>
              <a:t> TCCR2A Register – Normal Operation</a:t>
            </a:r>
          </a:p>
          <a:p>
            <a:pPr lvl="2"/>
            <a:r>
              <a:rPr lang="en-AU" dirty="0"/>
              <a:t>WGM20=0</a:t>
            </a:r>
          </a:p>
          <a:p>
            <a:pPr lvl="2"/>
            <a:r>
              <a:rPr lang="en-AU" dirty="0"/>
              <a:t>WGM21=0</a:t>
            </a:r>
          </a:p>
          <a:p>
            <a:pPr lvl="2"/>
            <a:r>
              <a:rPr lang="en-AU" dirty="0"/>
              <a:t>COM2B0=0</a:t>
            </a:r>
          </a:p>
          <a:p>
            <a:pPr lvl="2"/>
            <a:r>
              <a:rPr lang="en-AU" dirty="0"/>
              <a:t>COM2B1=0</a:t>
            </a:r>
          </a:p>
          <a:p>
            <a:pPr lvl="2"/>
            <a:r>
              <a:rPr lang="en-AU" dirty="0"/>
              <a:t>COM2A0=0</a:t>
            </a:r>
          </a:p>
          <a:p>
            <a:pPr lvl="2"/>
            <a:r>
              <a:rPr lang="en-AU" dirty="0"/>
              <a:t>COM2A1=0</a:t>
            </a:r>
          </a:p>
          <a:p>
            <a:pPr lvl="1"/>
            <a:r>
              <a:rPr lang="en-AU" dirty="0"/>
              <a:t>TCCR2B – Prescale 256</a:t>
            </a:r>
          </a:p>
          <a:p>
            <a:pPr lvl="2"/>
            <a:r>
              <a:rPr lang="en-AU" dirty="0"/>
              <a:t>CS20=0</a:t>
            </a:r>
          </a:p>
          <a:p>
            <a:pPr lvl="2"/>
            <a:r>
              <a:rPr lang="en-AU" dirty="0"/>
              <a:t>CS21=1</a:t>
            </a:r>
          </a:p>
          <a:p>
            <a:pPr lvl="2"/>
            <a:r>
              <a:rPr lang="en-AU" dirty="0"/>
              <a:t>CS22=1</a:t>
            </a: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6F753-CC87-4914-90CC-C3C3FC824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216" y="2563019"/>
            <a:ext cx="2486025" cy="2876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B488A2-8F90-4916-AC63-275E2F59A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192" y="5537495"/>
            <a:ext cx="1162050" cy="21907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E521FC8-2C27-49AB-B67B-B9E37E931481}"/>
              </a:ext>
            </a:extLst>
          </p:cNvPr>
          <p:cNvGrpSpPr/>
          <p:nvPr/>
        </p:nvGrpSpPr>
        <p:grpSpPr>
          <a:xfrm>
            <a:off x="3897356" y="5262154"/>
            <a:ext cx="1371600" cy="726099"/>
            <a:chOff x="3897356" y="5262154"/>
            <a:chExt cx="1371600" cy="7260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571330-F786-4433-B5E9-D55CBA3D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495"/>
            <a:stretch/>
          </p:blipFill>
          <p:spPr>
            <a:xfrm>
              <a:off x="3897356" y="5262154"/>
              <a:ext cx="1371600" cy="17741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8F7196-7819-4285-9FEC-BECE31945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7356" y="5801019"/>
              <a:ext cx="1219200" cy="1809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7A8769-6FD9-4423-ABE4-2C54F2EE7D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1085" t="25496" b="-1"/>
            <a:stretch/>
          </p:blipFill>
          <p:spPr>
            <a:xfrm>
              <a:off x="5146675" y="5558324"/>
              <a:ext cx="122281" cy="1774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8F204D0-DF96-4060-9D2C-BB70AA967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1085" t="25496" b="-1"/>
            <a:stretch/>
          </p:blipFill>
          <p:spPr>
            <a:xfrm>
              <a:off x="5146675" y="5810838"/>
              <a:ext cx="122281" cy="177415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D4E2061-D659-4B20-9902-F075A201B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356" y="2743200"/>
            <a:ext cx="1285875" cy="152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DC1A49-41A0-4E5A-BE4C-0C22DE2FA6F4}"/>
              </a:ext>
            </a:extLst>
          </p:cNvPr>
          <p:cNvSpPr/>
          <p:nvPr/>
        </p:nvSpPr>
        <p:spPr>
          <a:xfrm>
            <a:off x="4340903" y="3220724"/>
            <a:ext cx="3321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…..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56AC7E-BC12-4144-B100-4732CCA750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8306" y="2955125"/>
            <a:ext cx="13049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36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46C8-132A-4250-974D-DE24344B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Setting Up a timer – loop()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B8C2B-42D0-4D9A-A484-CF5BF44AE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My timer2 is now set to normal operation with 256 prescale value. </a:t>
            </a:r>
          </a:p>
          <a:p>
            <a:r>
              <a:rPr lang="en-AU" dirty="0"/>
              <a:t>I need figure out the time it take for the TCNT2 register to go from 0-255 (8-bit register)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561E1-CD07-443A-8590-8D79C38DC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" y="3654742"/>
            <a:ext cx="5238750" cy="24288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278CA9-54F0-448C-8C56-8588F0F9AB53}"/>
              </a:ext>
            </a:extLst>
          </p:cNvPr>
          <p:cNvSpPr/>
          <p:nvPr/>
        </p:nvSpPr>
        <p:spPr>
          <a:xfrm>
            <a:off x="6076950" y="3285410"/>
            <a:ext cx="3851119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OSC Frequency =16 MHz</a:t>
            </a:r>
          </a:p>
          <a:p>
            <a:r>
              <a:rPr lang="en-AU" dirty="0"/>
              <a:t>Register size= 256 (0-255)</a:t>
            </a:r>
          </a:p>
          <a:p>
            <a:r>
              <a:rPr lang="en-AU" dirty="0"/>
              <a:t>Prescale =256</a:t>
            </a:r>
          </a:p>
          <a:p>
            <a:r>
              <a:rPr lang="en-AU" dirty="0"/>
              <a:t>CLK= 0.0625MHz or 62500 Hz</a:t>
            </a:r>
          </a:p>
          <a:p>
            <a:r>
              <a:rPr lang="en-AU" dirty="0" err="1"/>
              <a:t>TimePerTick</a:t>
            </a:r>
            <a:r>
              <a:rPr lang="en-AU" dirty="0"/>
              <a:t>=1/CLK=0.016ms</a:t>
            </a:r>
          </a:p>
          <a:p>
            <a:endParaRPr lang="en-AU" dirty="0"/>
          </a:p>
          <a:p>
            <a:r>
              <a:rPr lang="en-AU" dirty="0"/>
              <a:t>TCNT2</a:t>
            </a:r>
            <a:r>
              <a:rPr lang="en-AU" sz="800" dirty="0"/>
              <a:t>0-255time</a:t>
            </a:r>
            <a:r>
              <a:rPr lang="en-AU" dirty="0"/>
              <a:t>=</a:t>
            </a:r>
            <a:r>
              <a:rPr lang="en-AU" dirty="0" err="1"/>
              <a:t>RegisterSize</a:t>
            </a:r>
            <a:r>
              <a:rPr lang="en-AU" dirty="0"/>
              <a:t>*(</a:t>
            </a:r>
            <a:r>
              <a:rPr lang="en-AU" dirty="0" err="1"/>
              <a:t>TimePerTick</a:t>
            </a:r>
            <a:r>
              <a:rPr lang="en-AU" dirty="0"/>
              <a:t>)</a:t>
            </a:r>
          </a:p>
          <a:p>
            <a:r>
              <a:rPr lang="en-AU" dirty="0"/>
              <a:t>=</a:t>
            </a:r>
            <a:r>
              <a:rPr lang="en-AU" dirty="0" err="1"/>
              <a:t>RegisterSize</a:t>
            </a:r>
            <a:r>
              <a:rPr lang="en-AU" dirty="0"/>
              <a:t>*(1/CLK)</a:t>
            </a:r>
          </a:p>
          <a:p>
            <a:r>
              <a:rPr lang="en-AU" dirty="0"/>
              <a:t>=256*(1/62500)s=</a:t>
            </a:r>
          </a:p>
          <a:p>
            <a:r>
              <a:rPr lang="en-AU" dirty="0"/>
              <a:t>4.096 </a:t>
            </a:r>
            <a:r>
              <a:rPr lang="en-AU" dirty="0" err="1"/>
              <a:t>ms</a:t>
            </a:r>
            <a:endParaRPr lang="en-AU" sz="800" dirty="0"/>
          </a:p>
        </p:txBody>
      </p:sp>
    </p:spTree>
    <p:extLst>
      <p:ext uri="{BB962C8B-B14F-4D97-AF65-F5344CB8AC3E}">
        <p14:creationId xmlns:p14="http://schemas.microsoft.com/office/powerpoint/2010/main" val="1486214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5FE8-8800-4C30-9533-261695553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Setting Up a timer – loop()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984E9-981E-4C9C-A16E-373E0C496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My Timer2 TCNT2 register takes 4.096ms to fill (0-255).</a:t>
            </a:r>
          </a:p>
          <a:p>
            <a:r>
              <a:rPr lang="en-AU" dirty="0"/>
              <a:t>I need the LED to toggle every 250ms. </a:t>
            </a:r>
          </a:p>
          <a:p>
            <a:r>
              <a:rPr lang="en-AU" dirty="0"/>
              <a:t>To do this TCNT2 will need to fill and be reset </a:t>
            </a:r>
            <a:r>
              <a:rPr lang="en-AU" b="1" dirty="0"/>
              <a:t>n</a:t>
            </a:r>
            <a:r>
              <a:rPr lang="en-AU" dirty="0"/>
              <a:t> amount of times.</a:t>
            </a:r>
          </a:p>
          <a:p>
            <a:r>
              <a:rPr lang="en-AU" dirty="0"/>
              <a:t>n= </a:t>
            </a:r>
            <a:r>
              <a:rPr lang="en-AU" dirty="0" err="1"/>
              <a:t>TargetTime</a:t>
            </a:r>
            <a:r>
              <a:rPr lang="en-AU" dirty="0"/>
              <a:t>/TCNT2Time = 250/4.096=61.04 or ~61 times.</a:t>
            </a:r>
          </a:p>
        </p:txBody>
      </p:sp>
      <p:pic>
        <p:nvPicPr>
          <p:cNvPr id="8194" name="Picture 2" descr="Image result for timer cartoon">
            <a:extLst>
              <a:ext uri="{FF2B5EF4-FFF2-40B4-BE49-F238E27FC236}">
                <a16:creationId xmlns:a16="http://schemas.microsoft.com/office/drawing/2014/main" id="{06251766-E5A0-4492-AF0A-FB8A526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31" b="92500" l="10000" r="90000">
                        <a14:foregroundMark x1="47556" y1="45577" x2="41000" y2="52500"/>
                        <a14:foregroundMark x1="41000" y1="52500" x2="37778" y2="61346"/>
                        <a14:foregroundMark x1="37778" y1="61346" x2="38222" y2="72308"/>
                        <a14:foregroundMark x1="38222" y1="72308" x2="40889" y2="74808"/>
                        <a14:foregroundMark x1="44778" y1="39808" x2="34333" y2="80385"/>
                        <a14:foregroundMark x1="34333" y1="80385" x2="34222" y2="82500"/>
                        <a14:foregroundMark x1="37000" y1="88077" x2="41667" y2="95385"/>
                        <a14:foregroundMark x1="41667" y1="95385" x2="47778" y2="95962"/>
                        <a14:foregroundMark x1="47778" y1="95962" x2="60000" y2="92500"/>
                        <a14:foregroundMark x1="60000" y1="92500" x2="62889" y2="90385"/>
                        <a14:foregroundMark x1="62222" y1="89231" x2="56444" y2="89038"/>
                        <a14:foregroundMark x1="56444" y1="89038" x2="50778" y2="79808"/>
                        <a14:foregroundMark x1="50778" y1="79808" x2="48444" y2="77885"/>
                        <a14:foregroundMark x1="57222" y1="82692" x2="52222" y2="69423"/>
                        <a14:foregroundMark x1="52222" y1="69423" x2="47111" y2="62885"/>
                        <a14:foregroundMark x1="47111" y1="62885" x2="46556" y2="62692"/>
                        <a14:foregroundMark x1="57333" y1="85000" x2="35778" y2="51154"/>
                        <a14:foregroundMark x1="35778" y1="51154" x2="35778" y2="51346"/>
                        <a14:foregroundMark x1="46889" y1="84423" x2="36778" y2="76731"/>
                        <a14:foregroundMark x1="36778" y1="76731" x2="34444" y2="67692"/>
                        <a14:foregroundMark x1="34444" y1="67692" x2="34556" y2="67308"/>
                        <a14:foregroundMark x1="52444" y1="14808" x2="53111" y2="15000"/>
                        <a14:foregroundMark x1="53663" y1="11749" x2="53783" y2="10962"/>
                        <a14:foregroundMark x1="53111" y1="15385" x2="53630" y2="11968"/>
                        <a14:foregroundMark x1="53936" y1="7308" x2="53724" y2="7023"/>
                        <a14:foregroundMark x1="49778" y1="1731" x2="49011" y2="3339"/>
                        <a14:foregroundMark x1="46111" y1="9423" x2="46111" y2="10000"/>
                        <a14:backgroundMark x1="52222" y1="192" x2="52222" y2="192"/>
                        <a14:backgroundMark x1="51556" y1="4615" x2="51556" y2="4615"/>
                        <a14:backgroundMark x1="51556" y1="4808" x2="52444" y2="7308"/>
                        <a14:backgroundMark x1="53333" y1="7308" x2="53333" y2="10962"/>
                        <a14:backgroundMark x1="53000" y1="8269" x2="52889" y2="6538"/>
                        <a14:backgroundMark x1="53222" y1="6731" x2="53444" y2="7308"/>
                        <a14:backgroundMark x1="50778" y1="5769" x2="47889" y2="6731"/>
                        <a14:backgroundMark x1="50222" y1="4231" x2="49111" y2="3462"/>
                        <a14:backgroundMark x1="52333" y1="4423" x2="50000" y2="2692"/>
                        <a14:backgroundMark x1="48667" y1="4615" x2="47111" y2="10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130" y="4527084"/>
            <a:ext cx="3402330" cy="19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03BDA7-203C-49A4-9835-62EB6C3FF233}"/>
              </a:ext>
            </a:extLst>
          </p:cNvPr>
          <p:cNvSpPr/>
          <p:nvPr/>
        </p:nvSpPr>
        <p:spPr>
          <a:xfrm>
            <a:off x="5297012" y="5780921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/>
              <a:t>4.096ms</a:t>
            </a:r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6443A43A-E5C3-45D4-83B2-BC1B5F896A99}"/>
              </a:ext>
            </a:extLst>
          </p:cNvPr>
          <p:cNvSpPr/>
          <p:nvPr/>
        </p:nvSpPr>
        <p:spPr>
          <a:xfrm rot="10800000">
            <a:off x="6499860" y="5006340"/>
            <a:ext cx="891540" cy="1170623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97F6A-97E0-4975-906C-F9B14F87B8D9}"/>
              </a:ext>
            </a:extLst>
          </p:cNvPr>
          <p:cNvSpPr txBox="1"/>
          <p:nvPr/>
        </p:nvSpPr>
        <p:spPr>
          <a:xfrm>
            <a:off x="7490459" y="5319256"/>
            <a:ext cx="159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Repeated 61 times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5B328-D2E1-4939-813F-00D7374EFD61}"/>
              </a:ext>
            </a:extLst>
          </p:cNvPr>
          <p:cNvSpPr txBox="1"/>
          <p:nvPr/>
        </p:nvSpPr>
        <p:spPr>
          <a:xfrm>
            <a:off x="4088129" y="5528787"/>
            <a:ext cx="159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250ms=</a:t>
            </a:r>
          </a:p>
        </p:txBody>
      </p:sp>
    </p:spTree>
    <p:extLst>
      <p:ext uri="{BB962C8B-B14F-4D97-AF65-F5344CB8AC3E}">
        <p14:creationId xmlns:p14="http://schemas.microsoft.com/office/powerpoint/2010/main" val="2906722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83A6-2AA7-423D-A901-C4FA0B02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Setting Up a timer – loop()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DFF12-75C5-42D7-9780-86C04006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856" y="1747700"/>
            <a:ext cx="2599600" cy="457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8838E2-262F-49F7-AB97-EB80DF7E7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651" y="2522900"/>
            <a:ext cx="3316469" cy="38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11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B290D-441F-417E-B392-9DF65E68F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Things to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301B9-A3F3-4AA2-990E-FEE794973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Datasheets, datasheets, and datasheets.</a:t>
            </a:r>
          </a:p>
          <a:p>
            <a:r>
              <a:rPr lang="en-AU" dirty="0"/>
              <a:t>The AVR header files</a:t>
            </a:r>
          </a:p>
          <a:p>
            <a:r>
              <a:rPr lang="en-AU" dirty="0">
                <a:hlinkClick r:id="rId2"/>
              </a:rPr>
              <a:t>https://github.com/vancegroup-mirrors/avr-libc/blob/master/avr-libc/include/avr/io.h</a:t>
            </a:r>
            <a:endParaRPr lang="en-AU" dirty="0"/>
          </a:p>
          <a:p>
            <a:r>
              <a:rPr lang="en-AU" dirty="0">
                <a:hlinkClick r:id="rId3"/>
              </a:rPr>
              <a:t>https://github.com/vancegroup-mirrors/avr-libc/blob/master/avr-libc/include/avr/iom328p.h</a:t>
            </a:r>
            <a:endParaRPr lang="en-AU" dirty="0"/>
          </a:p>
          <a:p>
            <a:r>
              <a:rPr lang="en-AU" dirty="0"/>
              <a:t>Google AVR programming, there's a lot of resources.</a:t>
            </a:r>
          </a:p>
        </p:txBody>
      </p:sp>
    </p:spTree>
    <p:extLst>
      <p:ext uri="{BB962C8B-B14F-4D97-AF65-F5344CB8AC3E}">
        <p14:creationId xmlns:p14="http://schemas.microsoft.com/office/powerpoint/2010/main" val="165290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AEDC-0642-4791-B787-2FDC57DA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TinkerCAD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07E8B-A648-4DA1-9079-10A73247F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https://www.tinkercad.com/things/77Zwf8IIOz1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03733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D38B-5823-40CF-B935-AF3E0C17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Arduino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C43AC-8C27-466A-95C4-17C17A985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https://www.arduino.cc/en/Main/Software</a:t>
            </a:r>
            <a:endParaRPr lang="en-AU" dirty="0"/>
          </a:p>
          <a:p>
            <a:r>
              <a:rPr lang="en-AU" dirty="0"/>
              <a:t>You have two options</a:t>
            </a:r>
          </a:p>
          <a:p>
            <a:pPr lvl="1"/>
            <a:r>
              <a:rPr lang="en-AU" dirty="0"/>
              <a:t>Use the web based editor</a:t>
            </a:r>
          </a:p>
          <a:p>
            <a:pPr lvl="1"/>
            <a:r>
              <a:rPr lang="en-AU" dirty="0"/>
              <a:t>Download and install the local Arduino 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E33250-58EE-4E1A-AB64-99B0FDAE1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40535-B21C-48B1-8586-EA29F1782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308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C74C5-A34F-4DF6-A10F-0358AE56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Consider how to program in a group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08980-6DEA-4FEF-A0F2-9A1C9BA21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During Group work, consider how to effectively share code between each member:</a:t>
            </a:r>
          </a:p>
          <a:p>
            <a:pPr lvl="1"/>
            <a:r>
              <a:rPr lang="en-AU" dirty="0"/>
              <a:t>Modular code (Separate operations into interchangeable functions)</a:t>
            </a:r>
          </a:p>
          <a:p>
            <a:pPr lvl="1"/>
            <a:r>
              <a:rPr lang="en-AU" dirty="0"/>
              <a:t>Comment and layout code clearly</a:t>
            </a:r>
          </a:p>
          <a:p>
            <a:pPr lvl="1"/>
            <a:r>
              <a:rPr lang="en-AU" dirty="0"/>
              <a:t>Use version control services such as </a:t>
            </a:r>
            <a:r>
              <a:rPr lang="en-AU" dirty="0" err="1"/>
              <a:t>Github</a:t>
            </a:r>
            <a:r>
              <a:rPr lang="en-AU" dirty="0"/>
              <a:t> or bitbucket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62FA8-7527-4E5A-9D91-C4F57F052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E38515-3F4D-4003-A2C3-5AD1AA69F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40</a:t>
            </a:fld>
            <a:endParaRPr lang="en-US" dirty="0"/>
          </a:p>
        </p:txBody>
      </p:sp>
      <p:pic>
        <p:nvPicPr>
          <p:cNvPr id="7170" name="Picture 2" descr="Image result for group work programming meme">
            <a:extLst>
              <a:ext uri="{FF2B5EF4-FFF2-40B4-BE49-F238E27FC236}">
                <a16:creationId xmlns:a16="http://schemas.microsoft.com/office/drawing/2014/main" id="{88AE1621-A77C-4BCB-927F-3FFC0ED4D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53" y="4480017"/>
            <a:ext cx="2518611" cy="178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group work programming meme">
            <a:extLst>
              <a:ext uri="{FF2B5EF4-FFF2-40B4-BE49-F238E27FC236}">
                <a16:creationId xmlns:a16="http://schemas.microsoft.com/office/drawing/2014/main" id="{AD6A7EF8-A91C-4E67-898B-9BA44F40F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230" y="4173045"/>
            <a:ext cx="1673757" cy="254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5555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76953-6D6D-4815-910C-ED148588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Exercises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8F6E2-7170-4D10-B1CC-56860C7DB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Read through the Exercise tasks. </a:t>
            </a:r>
          </a:p>
          <a:p>
            <a:r>
              <a:rPr lang="en-AU" dirty="0"/>
              <a:t>Download the exercise files from UTS online</a:t>
            </a:r>
          </a:p>
          <a:p>
            <a:r>
              <a:rPr lang="en-AU" dirty="0"/>
              <a:t>Determine the relevant modules and operation needed.</a:t>
            </a:r>
          </a:p>
          <a:p>
            <a:r>
              <a:rPr lang="en-AU" dirty="0"/>
              <a:t>Read datasheet for the register.</a:t>
            </a:r>
          </a:p>
          <a:p>
            <a:r>
              <a:rPr lang="en-AU" dirty="0"/>
              <a:t>Code away</a:t>
            </a:r>
          </a:p>
        </p:txBody>
      </p:sp>
    </p:spTree>
    <p:extLst>
      <p:ext uri="{BB962C8B-B14F-4D97-AF65-F5344CB8AC3E}">
        <p14:creationId xmlns:p14="http://schemas.microsoft.com/office/powerpoint/2010/main" val="3702028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72DDB-46DE-4CA5-AA5F-1450E272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Exercise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C4CA3-98C0-4558-9DB1-7D76A88A2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There is an LED on the Arduino board, it is built into the board and is controlled by Digital Pin 13. (Not the ATMEGA328 pin)</a:t>
            </a:r>
          </a:p>
          <a:p>
            <a:r>
              <a:rPr lang="en-AU" dirty="0"/>
              <a:t>Write a program that can turn on this LED and then modify it to turn off the LED.</a:t>
            </a:r>
          </a:p>
          <a:p>
            <a:r>
              <a:rPr lang="en-AU" dirty="0"/>
              <a:t>Which Port is connected to the LED?</a:t>
            </a:r>
          </a:p>
          <a:p>
            <a:r>
              <a:rPr lang="en-AU" dirty="0"/>
              <a:t>Remember you will need to set a data direction which ever port you choose (refer to datasheet on data direction registers)</a:t>
            </a:r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4" name="Picture 2" descr="https://www.auselectronicsdirect.com.au/assets/alt_1/TA0000.jpg">
            <a:extLst>
              <a:ext uri="{FF2B5EF4-FFF2-40B4-BE49-F238E27FC236}">
                <a16:creationId xmlns:a16="http://schemas.microsoft.com/office/drawing/2014/main" id="{B8E05573-C74A-4136-A072-90CFCE7F1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0" t="21651" r="26887" b="25504"/>
          <a:stretch/>
        </p:blipFill>
        <p:spPr bwMode="auto">
          <a:xfrm>
            <a:off x="8953500" y="4572000"/>
            <a:ext cx="32385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0A2DAF-F2F0-47FA-B96D-D41FE365F547}"/>
              </a:ext>
            </a:extLst>
          </p:cNvPr>
          <p:cNvSpPr/>
          <p:nvPr/>
        </p:nvSpPr>
        <p:spPr>
          <a:xfrm>
            <a:off x="10219444" y="5097425"/>
            <a:ext cx="259353" cy="138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510278-8CBB-4D9B-88A5-DAF5C9520822}"/>
              </a:ext>
            </a:extLst>
          </p:cNvPr>
          <p:cNvSpPr/>
          <p:nvPr/>
        </p:nvSpPr>
        <p:spPr>
          <a:xfrm>
            <a:off x="10340762" y="4765309"/>
            <a:ext cx="138035" cy="332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647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72DDB-46DE-4CA5-AA5F-1450E272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Exercise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C4CA3-98C0-4558-9DB1-7D76A88A2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Write a program that pulses the LED at 1 Hz</a:t>
            </a:r>
          </a:p>
          <a:p>
            <a:r>
              <a:rPr lang="en-AU" dirty="0"/>
              <a:t>You will need to configure an onboard timer to trigger at 1 Hz (1 second on and 1 second off)</a:t>
            </a:r>
          </a:p>
          <a:p>
            <a:pPr lvl="1"/>
            <a:r>
              <a:rPr lang="en-AU" dirty="0"/>
              <a:t>What is the frequency of the onboard oscillator clock? (Big silver oval, ?? MHz)</a:t>
            </a:r>
          </a:p>
          <a:p>
            <a:pPr lvl="1"/>
            <a:r>
              <a:rPr lang="en-AU" dirty="0"/>
              <a:t>Refer to Datasheet on how to configure the Timer module. </a:t>
            </a:r>
          </a:p>
          <a:p>
            <a:pPr lvl="1"/>
            <a:r>
              <a:rPr lang="en-AU" dirty="0"/>
              <a:t>You will need to configure two control registers and check the counter value register.</a:t>
            </a:r>
          </a:p>
        </p:txBody>
      </p:sp>
    </p:spTree>
    <p:extLst>
      <p:ext uri="{BB962C8B-B14F-4D97-AF65-F5344CB8AC3E}">
        <p14:creationId xmlns:p14="http://schemas.microsoft.com/office/powerpoint/2010/main" val="4292375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2C740-F9BC-479A-80F0-F03B9262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See </a:t>
            </a:r>
            <a:r>
              <a:rPr lang="en-AU" dirty="0" err="1"/>
              <a:t>ya</a:t>
            </a:r>
            <a:r>
              <a:rPr lang="en-AU" dirty="0"/>
              <a:t> next week!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D750B-739A-4EDB-BC74-D8875448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05882-4F96-4A07-A63E-40B551BFC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44</a:t>
            </a:fld>
            <a:endParaRPr lang="en-US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575A2A87-8B60-459B-BC1B-2F02FF33C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972" y="1778972"/>
            <a:ext cx="6348055" cy="4351338"/>
          </a:xfrm>
          <a:prstGeom prst="rect">
            <a:avLst/>
          </a:prstGeom>
        </p:spPr>
      </p:pic>
      <p:pic>
        <p:nvPicPr>
          <p:cNvPr id="11" name="Picture 10" descr="Image result for arduino">
            <a:extLst>
              <a:ext uri="{FF2B5EF4-FFF2-40B4-BE49-F238E27FC236}">
                <a16:creationId xmlns:a16="http://schemas.microsoft.com/office/drawing/2014/main" id="{3446B7BB-D06C-4190-AC2B-CD5BB99E2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420" y="2034074"/>
            <a:ext cx="1303519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F8B161-996B-4671-BB45-50377A336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232" y="2034073"/>
            <a:ext cx="1548711" cy="72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20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966F-9C9C-478D-83FD-E78BBA1C5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Exercise 2 Cheat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C8EB6-2B2E-4081-A34F-03FA199C6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simplest way is to set the Timer to operate in normal mode which is the default mode.  </a:t>
            </a:r>
          </a:p>
          <a:p>
            <a:pPr lvl="1"/>
            <a:r>
              <a:rPr lang="en-AU" dirty="0"/>
              <a:t>This will mean you have to set all non prescaler bits to 0 and set the prescaler to the value you intend to use.</a:t>
            </a:r>
          </a:p>
          <a:p>
            <a:r>
              <a:rPr lang="en-AU" dirty="0"/>
              <a:t>The flowchart(Next slide) outlines the logic for checking if 1 second is reach based on timer cycles.</a:t>
            </a:r>
          </a:p>
          <a:p>
            <a:pPr lvl="1"/>
            <a:r>
              <a:rPr lang="en-AU" dirty="0"/>
              <a:t>It is not the code for the program but the logic behind the program.</a:t>
            </a:r>
          </a:p>
        </p:txBody>
      </p:sp>
    </p:spTree>
    <p:extLst>
      <p:ext uri="{BB962C8B-B14F-4D97-AF65-F5344CB8AC3E}">
        <p14:creationId xmlns:p14="http://schemas.microsoft.com/office/powerpoint/2010/main" val="4163329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1C7185-858B-4726-ACE2-96DAAF38F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93" y="190500"/>
            <a:ext cx="2900414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9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26B1-F4FE-458A-B89E-215CEE0E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IDE- Installed 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F2714-52B0-4894-9893-47EBD48A1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283" y="1336351"/>
            <a:ext cx="4265057" cy="51565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E94CBC-DF0B-4F9B-8F13-FBFB32BDB5B7}"/>
              </a:ext>
            </a:extLst>
          </p:cNvPr>
          <p:cNvSpPr/>
          <p:nvPr/>
        </p:nvSpPr>
        <p:spPr>
          <a:xfrm>
            <a:off x="4742283" y="2090057"/>
            <a:ext cx="4265057" cy="3431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86F15B-5140-4F86-A300-4BB264B4CDA7}"/>
              </a:ext>
            </a:extLst>
          </p:cNvPr>
          <p:cNvCxnSpPr/>
          <p:nvPr/>
        </p:nvCxnSpPr>
        <p:spPr>
          <a:xfrm>
            <a:off x="3473042" y="2927758"/>
            <a:ext cx="1269241" cy="3355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7193C7-4425-4959-8355-5876003E2EBD}"/>
              </a:ext>
            </a:extLst>
          </p:cNvPr>
          <p:cNvSpPr txBox="1"/>
          <p:nvPr/>
        </p:nvSpPr>
        <p:spPr>
          <a:xfrm>
            <a:off x="2395823" y="2528389"/>
            <a:ext cx="163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Source Code editor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F1E761-851B-43AB-B6A1-87E523C26D0A}"/>
              </a:ext>
            </a:extLst>
          </p:cNvPr>
          <p:cNvCxnSpPr>
            <a:cxnSpLocks/>
          </p:cNvCxnSpPr>
          <p:nvPr/>
        </p:nvCxnSpPr>
        <p:spPr>
          <a:xfrm flipV="1">
            <a:off x="3548543" y="1909855"/>
            <a:ext cx="1312584" cy="1169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AEACEA5-DB22-46B1-A28F-7960A682C876}"/>
              </a:ext>
            </a:extLst>
          </p:cNvPr>
          <p:cNvSpPr txBox="1"/>
          <p:nvPr/>
        </p:nvSpPr>
        <p:spPr>
          <a:xfrm>
            <a:off x="1972315" y="1740206"/>
            <a:ext cx="163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Test Build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EF1DD7-0E8E-456C-87BD-6F1DD5B0B99D}"/>
              </a:ext>
            </a:extLst>
          </p:cNvPr>
          <p:cNvSpPr txBox="1"/>
          <p:nvPr/>
        </p:nvSpPr>
        <p:spPr>
          <a:xfrm>
            <a:off x="5895430" y="335238"/>
            <a:ext cx="163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Load code to 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34A6FC-55C5-4E9C-9628-27CAFEDFF0EF}"/>
              </a:ext>
            </a:extLst>
          </p:cNvPr>
          <p:cNvCxnSpPr>
            <a:cxnSpLocks/>
          </p:cNvCxnSpPr>
          <p:nvPr/>
        </p:nvCxnSpPr>
        <p:spPr>
          <a:xfrm flipV="1">
            <a:off x="5093516" y="947844"/>
            <a:ext cx="801914" cy="9230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25F1BD-BD85-4021-B3C1-45EB4D5E028F}"/>
              </a:ext>
            </a:extLst>
          </p:cNvPr>
          <p:cNvCxnSpPr>
            <a:cxnSpLocks/>
          </p:cNvCxnSpPr>
          <p:nvPr/>
        </p:nvCxnSpPr>
        <p:spPr>
          <a:xfrm flipV="1">
            <a:off x="8765210" y="1001825"/>
            <a:ext cx="801914" cy="9230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8400D1-8B3F-4498-B2E4-5A18B80D72E4}"/>
              </a:ext>
            </a:extLst>
          </p:cNvPr>
          <p:cNvSpPr txBox="1"/>
          <p:nvPr/>
        </p:nvSpPr>
        <p:spPr>
          <a:xfrm>
            <a:off x="9316807" y="513474"/>
            <a:ext cx="163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Serial Monitor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EF8436-4AB4-4CFE-AE5B-590497ADDFD7}"/>
              </a:ext>
            </a:extLst>
          </p:cNvPr>
          <p:cNvCxnSpPr>
            <a:cxnSpLocks/>
          </p:cNvCxnSpPr>
          <p:nvPr/>
        </p:nvCxnSpPr>
        <p:spPr>
          <a:xfrm flipV="1">
            <a:off x="9007340" y="5041542"/>
            <a:ext cx="801914" cy="9230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AEB4D00-5517-40D2-9E61-4444B74717FF}"/>
              </a:ext>
            </a:extLst>
          </p:cNvPr>
          <p:cNvSpPr/>
          <p:nvPr/>
        </p:nvSpPr>
        <p:spPr>
          <a:xfrm>
            <a:off x="4742283" y="5740814"/>
            <a:ext cx="4265057" cy="618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B072C5-4226-412C-900E-3A9751645567}"/>
              </a:ext>
            </a:extLst>
          </p:cNvPr>
          <p:cNvSpPr txBox="1"/>
          <p:nvPr/>
        </p:nvSpPr>
        <p:spPr>
          <a:xfrm>
            <a:off x="9241668" y="4319007"/>
            <a:ext cx="163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Compiler output</a:t>
            </a:r>
          </a:p>
        </p:txBody>
      </p:sp>
    </p:spTree>
    <p:extLst>
      <p:ext uri="{BB962C8B-B14F-4D97-AF65-F5344CB8AC3E}">
        <p14:creationId xmlns:p14="http://schemas.microsoft.com/office/powerpoint/2010/main" val="386476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26B1-F4FE-458A-B89E-215CEE0E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IDE- Select Board settings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5CF56B-1AA1-4970-AD5F-32DE372D5E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87" t="22262" r="31046" b="22447"/>
          <a:stretch/>
        </p:blipFill>
        <p:spPr>
          <a:xfrm>
            <a:off x="4269996" y="2454086"/>
            <a:ext cx="3885216" cy="3791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1A3350-8FC8-4737-BAE1-08C8B314EE68}"/>
              </a:ext>
            </a:extLst>
          </p:cNvPr>
          <p:cNvSpPr txBox="1"/>
          <p:nvPr/>
        </p:nvSpPr>
        <p:spPr>
          <a:xfrm>
            <a:off x="1417739" y="1506022"/>
            <a:ext cx="880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Select tools -&gt; Board select “Arduino/</a:t>
            </a:r>
            <a:r>
              <a:rPr lang="en-AU" dirty="0" err="1"/>
              <a:t>Genuino</a:t>
            </a:r>
            <a:r>
              <a:rPr lang="en-AU" dirty="0"/>
              <a:t> UNO”-&gt; Port select the one with the Arduino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C81839-A7F2-40C2-AA95-195BDD9C54AD}"/>
              </a:ext>
            </a:extLst>
          </p:cNvPr>
          <p:cNvSpPr/>
          <p:nvPr/>
        </p:nvSpPr>
        <p:spPr>
          <a:xfrm>
            <a:off x="5052677" y="3732903"/>
            <a:ext cx="1255844" cy="151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18149F-0130-4A51-A4F1-83E10030CDDB}"/>
              </a:ext>
            </a:extLst>
          </p:cNvPr>
          <p:cNvSpPr/>
          <p:nvPr/>
        </p:nvSpPr>
        <p:spPr>
          <a:xfrm>
            <a:off x="6807375" y="4183418"/>
            <a:ext cx="1255844" cy="151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2052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D2D34FC-5287-4EF0-B882-C125C34B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97" y="1716087"/>
            <a:ext cx="9521505" cy="4765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4326B1-F4FE-458A-B89E-215CEE0E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IDE- Web Editor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E94CBC-DF0B-4F9B-8F13-FBFB32BDB5B7}"/>
              </a:ext>
            </a:extLst>
          </p:cNvPr>
          <p:cNvSpPr/>
          <p:nvPr/>
        </p:nvSpPr>
        <p:spPr>
          <a:xfrm>
            <a:off x="3204595" y="2496945"/>
            <a:ext cx="7187530" cy="3431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86F15B-5140-4F86-A300-4BB264B4CDA7}"/>
              </a:ext>
            </a:extLst>
          </p:cNvPr>
          <p:cNvCxnSpPr>
            <a:cxnSpLocks/>
          </p:cNvCxnSpPr>
          <p:nvPr/>
        </p:nvCxnSpPr>
        <p:spPr>
          <a:xfrm flipH="1">
            <a:off x="9951427" y="2851554"/>
            <a:ext cx="881395" cy="5774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7193C7-4425-4959-8355-5876003E2EBD}"/>
              </a:ext>
            </a:extLst>
          </p:cNvPr>
          <p:cNvSpPr txBox="1"/>
          <p:nvPr/>
        </p:nvSpPr>
        <p:spPr>
          <a:xfrm>
            <a:off x="10749731" y="2367762"/>
            <a:ext cx="163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Source Code editor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F1E761-851B-43AB-B6A1-87E523C26D0A}"/>
              </a:ext>
            </a:extLst>
          </p:cNvPr>
          <p:cNvCxnSpPr>
            <a:cxnSpLocks/>
          </p:cNvCxnSpPr>
          <p:nvPr/>
        </p:nvCxnSpPr>
        <p:spPr>
          <a:xfrm flipH="1" flipV="1">
            <a:off x="2692866" y="1644903"/>
            <a:ext cx="855677" cy="3819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AEACEA5-DB22-46B1-A28F-7960A682C876}"/>
              </a:ext>
            </a:extLst>
          </p:cNvPr>
          <p:cNvSpPr txBox="1"/>
          <p:nvPr/>
        </p:nvSpPr>
        <p:spPr>
          <a:xfrm>
            <a:off x="1568742" y="1309543"/>
            <a:ext cx="163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Test Build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EF1DD7-0E8E-456C-87BD-6F1DD5B0B99D}"/>
              </a:ext>
            </a:extLst>
          </p:cNvPr>
          <p:cNvSpPr txBox="1"/>
          <p:nvPr/>
        </p:nvSpPr>
        <p:spPr>
          <a:xfrm>
            <a:off x="4548782" y="986377"/>
            <a:ext cx="163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Load code to 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34A6FC-55C5-4E9C-9628-27CAFEDFF0EF}"/>
              </a:ext>
            </a:extLst>
          </p:cNvPr>
          <p:cNvCxnSpPr>
            <a:cxnSpLocks/>
          </p:cNvCxnSpPr>
          <p:nvPr/>
        </p:nvCxnSpPr>
        <p:spPr>
          <a:xfrm flipV="1">
            <a:off x="3783435" y="1494209"/>
            <a:ext cx="696286" cy="4900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25F1BD-BD85-4021-B3C1-45EB4D5E028F}"/>
              </a:ext>
            </a:extLst>
          </p:cNvPr>
          <p:cNvCxnSpPr>
            <a:cxnSpLocks/>
          </p:cNvCxnSpPr>
          <p:nvPr/>
        </p:nvCxnSpPr>
        <p:spPr>
          <a:xfrm flipV="1">
            <a:off x="696286" y="3140277"/>
            <a:ext cx="453006" cy="13169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8400D1-8B3F-4498-B2E4-5A18B80D72E4}"/>
              </a:ext>
            </a:extLst>
          </p:cNvPr>
          <p:cNvSpPr txBox="1"/>
          <p:nvPr/>
        </p:nvSpPr>
        <p:spPr>
          <a:xfrm>
            <a:off x="20686" y="4516663"/>
            <a:ext cx="1009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Serial Monitor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EF8436-4AB4-4CFE-AE5B-590497ADDFD7}"/>
              </a:ext>
            </a:extLst>
          </p:cNvPr>
          <p:cNvCxnSpPr>
            <a:cxnSpLocks/>
          </p:cNvCxnSpPr>
          <p:nvPr/>
        </p:nvCxnSpPr>
        <p:spPr>
          <a:xfrm flipV="1">
            <a:off x="9563730" y="5366033"/>
            <a:ext cx="1269092" cy="7914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AEB4D00-5517-40D2-9E61-4444B74717FF}"/>
              </a:ext>
            </a:extLst>
          </p:cNvPr>
          <p:cNvSpPr/>
          <p:nvPr/>
        </p:nvSpPr>
        <p:spPr>
          <a:xfrm>
            <a:off x="3204595" y="6030812"/>
            <a:ext cx="7187530" cy="4620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B072C5-4226-412C-900E-3A9751645567}"/>
              </a:ext>
            </a:extLst>
          </p:cNvPr>
          <p:cNvSpPr txBox="1"/>
          <p:nvPr/>
        </p:nvSpPr>
        <p:spPr>
          <a:xfrm>
            <a:off x="10810290" y="4839829"/>
            <a:ext cx="163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Compiler output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511CA18-531C-44E3-B46D-0490C104629A}"/>
              </a:ext>
            </a:extLst>
          </p:cNvPr>
          <p:cNvCxnSpPr>
            <a:cxnSpLocks/>
          </p:cNvCxnSpPr>
          <p:nvPr/>
        </p:nvCxnSpPr>
        <p:spPr>
          <a:xfrm flipV="1">
            <a:off x="5018565" y="1494209"/>
            <a:ext cx="1077435" cy="5226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39E43BA-36E4-46DD-8CF6-B3339F46AAE2}"/>
              </a:ext>
            </a:extLst>
          </p:cNvPr>
          <p:cNvSpPr txBox="1"/>
          <p:nvPr/>
        </p:nvSpPr>
        <p:spPr>
          <a:xfrm>
            <a:off x="6096000" y="1011776"/>
            <a:ext cx="237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Select Board Use this to load the board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E498E6-962D-43C8-B5C6-BB44D08F512C}"/>
              </a:ext>
            </a:extLst>
          </p:cNvPr>
          <p:cNvSpPr/>
          <p:nvPr/>
        </p:nvSpPr>
        <p:spPr>
          <a:xfrm>
            <a:off x="1772943" y="2294952"/>
            <a:ext cx="1383975" cy="3431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E0B2D4D-5905-414C-AB6C-CF08ABDFA9D3}"/>
              </a:ext>
            </a:extLst>
          </p:cNvPr>
          <p:cNvCxnSpPr>
            <a:cxnSpLocks/>
          </p:cNvCxnSpPr>
          <p:nvPr/>
        </p:nvCxnSpPr>
        <p:spPr>
          <a:xfrm flipV="1">
            <a:off x="696286" y="4889974"/>
            <a:ext cx="1060557" cy="8365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62E538B-0040-446D-AF44-A1ECE79B2A11}"/>
              </a:ext>
            </a:extLst>
          </p:cNvPr>
          <p:cNvSpPr txBox="1"/>
          <p:nvPr/>
        </p:nvSpPr>
        <p:spPr>
          <a:xfrm>
            <a:off x="20686" y="5751943"/>
            <a:ext cx="1009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1347128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06"/>
          <a:stretch/>
        </p:blipFill>
        <p:spPr>
          <a:xfrm>
            <a:off x="6825673" y="1764093"/>
            <a:ext cx="5148316" cy="23627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5BE786-6136-45A2-84D7-137D0890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Basic Structure of Embedded 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05D5D4-E4AE-45DA-A766-6E99743E0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2890" y="1497952"/>
            <a:ext cx="1218239" cy="716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D1B555-4E7D-4412-8A88-6FF492D2E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0" y="2214563"/>
            <a:ext cx="3730056" cy="4609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43EFB4-23DF-49A7-97B2-1F41211E8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129" y="1497951"/>
            <a:ext cx="2511817" cy="90934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7D8203-650F-4E0B-B8E0-CBFE89C0912F}"/>
              </a:ext>
            </a:extLst>
          </p:cNvPr>
          <p:cNvSpPr/>
          <p:nvPr/>
        </p:nvSpPr>
        <p:spPr>
          <a:xfrm>
            <a:off x="4568256" y="1496112"/>
            <a:ext cx="1613224" cy="49024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Include Headers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6B49E6-A5AD-41B7-B0C3-6463B4565B47}"/>
              </a:ext>
            </a:extLst>
          </p:cNvPr>
          <p:cNvCxnSpPr>
            <a:stCxn id="9" idx="1"/>
          </p:cNvCxnSpPr>
          <p:nvPr/>
        </p:nvCxnSpPr>
        <p:spPr>
          <a:xfrm flipH="1">
            <a:off x="1657105" y="1741232"/>
            <a:ext cx="2911151" cy="7733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AC19E4-8B2F-4943-A242-E600712FF2E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181480" y="1741232"/>
            <a:ext cx="587005" cy="7733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69442A-C083-4F0E-9ED9-9FC04C40ED89}"/>
              </a:ext>
            </a:extLst>
          </p:cNvPr>
          <p:cNvSpPr/>
          <p:nvPr/>
        </p:nvSpPr>
        <p:spPr>
          <a:xfrm>
            <a:off x="422890" y="1496112"/>
            <a:ext cx="1218239" cy="716611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54882F9-C37B-4DE6-B022-52FAA050B0B7}"/>
              </a:ext>
            </a:extLst>
          </p:cNvPr>
          <p:cNvSpPr/>
          <p:nvPr/>
        </p:nvSpPr>
        <p:spPr>
          <a:xfrm>
            <a:off x="6746370" y="1690687"/>
            <a:ext cx="3312030" cy="295665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E87EED9-7D0F-47C3-8D3D-935CB4957090}"/>
              </a:ext>
            </a:extLst>
          </p:cNvPr>
          <p:cNvSpPr/>
          <p:nvPr/>
        </p:nvSpPr>
        <p:spPr>
          <a:xfrm>
            <a:off x="422889" y="2399198"/>
            <a:ext cx="3662549" cy="62083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04F0F09-82D7-4D60-A923-4A0C12AC2A2F}"/>
              </a:ext>
            </a:extLst>
          </p:cNvPr>
          <p:cNvSpPr/>
          <p:nvPr/>
        </p:nvSpPr>
        <p:spPr>
          <a:xfrm>
            <a:off x="6775851" y="2624415"/>
            <a:ext cx="5000625" cy="150506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EFA0650-1033-4EDB-8237-E94082E3CFA5}"/>
              </a:ext>
            </a:extLst>
          </p:cNvPr>
          <p:cNvSpPr/>
          <p:nvPr/>
        </p:nvSpPr>
        <p:spPr>
          <a:xfrm>
            <a:off x="4564573" y="2407298"/>
            <a:ext cx="1613224" cy="49024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Setup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A355DC-8B16-4133-A6D2-F284F67E234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44106" y="2255875"/>
            <a:ext cx="631745" cy="112107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767D22-FBE8-422A-A5E1-B4381D1B662B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4085439" y="2652418"/>
            <a:ext cx="479134" cy="4779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72B53E6-A59F-4B82-AD5E-90EC0DA8AFB1}"/>
              </a:ext>
            </a:extLst>
          </p:cNvPr>
          <p:cNvSpPr/>
          <p:nvPr/>
        </p:nvSpPr>
        <p:spPr>
          <a:xfrm>
            <a:off x="6739004" y="4202884"/>
            <a:ext cx="4804247" cy="244958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E88352B-2684-449E-942A-C8B23F9AC383}"/>
              </a:ext>
            </a:extLst>
          </p:cNvPr>
          <p:cNvSpPr/>
          <p:nvPr/>
        </p:nvSpPr>
        <p:spPr>
          <a:xfrm>
            <a:off x="422888" y="3046569"/>
            <a:ext cx="3737375" cy="377731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09ACE40-2D6D-40D1-87D4-E9F722E662C1}"/>
              </a:ext>
            </a:extLst>
          </p:cNvPr>
          <p:cNvSpPr/>
          <p:nvPr/>
        </p:nvSpPr>
        <p:spPr>
          <a:xfrm>
            <a:off x="4564573" y="3229394"/>
            <a:ext cx="1613224" cy="490240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Main Loop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249F14-BB5A-41B9-BA12-137B353FADDB}"/>
              </a:ext>
            </a:extLst>
          </p:cNvPr>
          <p:cNvCxnSpPr>
            <a:cxnSpLocks/>
          </p:cNvCxnSpPr>
          <p:nvPr/>
        </p:nvCxnSpPr>
        <p:spPr>
          <a:xfrm>
            <a:off x="6114625" y="3454374"/>
            <a:ext cx="617062" cy="138778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00F028B-8E63-4E5B-8840-A301AE0B0C10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4152947" y="3474514"/>
            <a:ext cx="411626" cy="15386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51CB90-0306-440B-B704-E05E7B95EEDD}"/>
              </a:ext>
            </a:extLst>
          </p:cNvPr>
          <p:cNvCxnSpPr>
            <a:cxnSpLocks/>
          </p:cNvCxnSpPr>
          <p:nvPr/>
        </p:nvCxnSpPr>
        <p:spPr>
          <a:xfrm flipH="1">
            <a:off x="9481643" y="1064270"/>
            <a:ext cx="881395" cy="5774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5C32936-7C44-4EC8-90F4-EB6F66F51CD8}"/>
              </a:ext>
            </a:extLst>
          </p:cNvPr>
          <p:cNvSpPr txBox="1"/>
          <p:nvPr/>
        </p:nvSpPr>
        <p:spPr>
          <a:xfrm>
            <a:off x="10363038" y="674316"/>
            <a:ext cx="1635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Always include this for this course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273" y="4341429"/>
            <a:ext cx="2456873" cy="199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88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5B12A-4B10-4ABC-BCBC-5BE3EDBA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Arduino but not Arduino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F7813-212F-49A0-8DA2-1B16EF027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For assignment 2, you will not be allowed to use the standard Arduino functions.</a:t>
            </a:r>
          </a:p>
          <a:p>
            <a:r>
              <a:rPr lang="en-AU" dirty="0"/>
              <a:t>Using them will incur penalties apply.</a:t>
            </a:r>
          </a:p>
          <a:p>
            <a:r>
              <a:rPr lang="en-AU" dirty="0"/>
              <a:t>Refer to the ban list on UTS online for prohibited functions.</a:t>
            </a:r>
          </a:p>
          <a:p>
            <a:r>
              <a:rPr lang="en-AU" dirty="0"/>
              <a:t>Assignment 3 you can use whatever you like </a:t>
            </a:r>
            <a:r>
              <a:rPr lang="en-AU" dirty="0">
                <a:sym typeface="Wingdings" panose="05000000000000000000" pitchFamily="2" charset="2"/>
              </a:rPr>
              <a:t> </a:t>
            </a:r>
            <a:endParaRPr lang="en-AU" dirty="0"/>
          </a:p>
        </p:txBody>
      </p:sp>
      <p:pic>
        <p:nvPicPr>
          <p:cNvPr id="1026" name="Picture 2" descr="https://i.imgflip.com/2vtsk8.jpg">
            <a:extLst>
              <a:ext uri="{FF2B5EF4-FFF2-40B4-BE49-F238E27FC236}">
                <a16:creationId xmlns:a16="http://schemas.microsoft.com/office/drawing/2014/main" id="{208577F6-51C3-42BE-A99D-5675FCD4D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386" y="4715976"/>
            <a:ext cx="3275732" cy="196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D789C72-0FB4-4AB5-AFBD-52A6854AE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534" y="4299021"/>
            <a:ext cx="2081942" cy="237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337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2100</Words>
  <Application>Microsoft Office PowerPoint</Application>
  <PresentationFormat>Widescreen</PresentationFormat>
  <Paragraphs>250</Paragraphs>
  <Slides>46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Embedded C </vt:lpstr>
      <vt:lpstr>PowerPoint Presentation</vt:lpstr>
      <vt:lpstr>Embedded C</vt:lpstr>
      <vt:lpstr>Arduino IDE</vt:lpstr>
      <vt:lpstr>IDE- Installed IDE</vt:lpstr>
      <vt:lpstr>IDE- Select Board settings </vt:lpstr>
      <vt:lpstr>IDE- Web Editor</vt:lpstr>
      <vt:lpstr>Basic Structure of Embedded C</vt:lpstr>
      <vt:lpstr>Arduino but not Arduino </vt:lpstr>
      <vt:lpstr>AVR Programming </vt:lpstr>
      <vt:lpstr>Setup steps</vt:lpstr>
      <vt:lpstr>Configuring Registers</vt:lpstr>
      <vt:lpstr>Configuring Registers-Set register bits</vt:lpstr>
      <vt:lpstr>Timer Module</vt:lpstr>
      <vt:lpstr>Timer0</vt:lpstr>
      <vt:lpstr>General Tips</vt:lpstr>
      <vt:lpstr>Debugging in Arduino IDE</vt:lpstr>
      <vt:lpstr>PowerPoint Presentation</vt:lpstr>
      <vt:lpstr>Datasheets</vt:lpstr>
      <vt:lpstr>Atmega328 Data Sheets</vt:lpstr>
      <vt:lpstr>Take care of the board</vt:lpstr>
      <vt:lpstr>Examples- Turning on an Digital I/O Port</vt:lpstr>
      <vt:lpstr>Examples- Turning on an Digital I/O Port</vt:lpstr>
      <vt:lpstr>Examples- Turning on an Digital I/O Port</vt:lpstr>
      <vt:lpstr>Examples- Turning on an Digital I/O Port</vt:lpstr>
      <vt:lpstr>Examples- Turning on an Digital I/O Port</vt:lpstr>
      <vt:lpstr>Examples- Turning on an Digital I/O Port</vt:lpstr>
      <vt:lpstr>Examples- Turning on an Digital I/O Port</vt:lpstr>
      <vt:lpstr>Examples- Turning on an Digital I/O Port</vt:lpstr>
      <vt:lpstr>Example Setting Up a timer</vt:lpstr>
      <vt:lpstr>Example Setting Up a timer – setup()</vt:lpstr>
      <vt:lpstr>Example Setting Up a timer – setup()</vt:lpstr>
      <vt:lpstr>PowerPoint Presentation</vt:lpstr>
      <vt:lpstr>Example Setting Up a timer – setup()</vt:lpstr>
      <vt:lpstr>Example Setting Up a timer – loop()</vt:lpstr>
      <vt:lpstr>Example Setting Up a timer – loop()</vt:lpstr>
      <vt:lpstr>Example Setting Up a timer – loop()</vt:lpstr>
      <vt:lpstr>Things to search</vt:lpstr>
      <vt:lpstr>TinkerCAD</vt:lpstr>
      <vt:lpstr>Consider how to program in a group setting</vt:lpstr>
      <vt:lpstr>Exercises </vt:lpstr>
      <vt:lpstr>Exercise 1 </vt:lpstr>
      <vt:lpstr>Exercise 2 </vt:lpstr>
      <vt:lpstr>See ya next week!</vt:lpstr>
      <vt:lpstr>Exercise 2 Cheat sheet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C</dc:title>
  <dc:creator>Howe Zhu</dc:creator>
  <cp:lastModifiedBy>howe Zhu</cp:lastModifiedBy>
  <cp:revision>151</cp:revision>
  <dcterms:created xsi:type="dcterms:W3CDTF">2018-07-31T11:15:16Z</dcterms:created>
  <dcterms:modified xsi:type="dcterms:W3CDTF">2020-07-28T17:01:41Z</dcterms:modified>
</cp:coreProperties>
</file>